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93" r:id="rId5"/>
    <p:sldId id="287" r:id="rId6"/>
    <p:sldId id="288" r:id="rId7"/>
    <p:sldId id="297" r:id="rId8"/>
    <p:sldId id="298" r:id="rId9"/>
    <p:sldId id="299" r:id="rId10"/>
    <p:sldId id="284" r:id="rId11"/>
    <p:sldId id="285" r:id="rId12"/>
    <p:sldId id="286" r:id="rId13"/>
    <p:sldId id="262" r:id="rId14"/>
    <p:sldId id="280" r:id="rId15"/>
    <p:sldId id="263" r:id="rId16"/>
    <p:sldId id="294" r:id="rId17"/>
    <p:sldId id="279" r:id="rId18"/>
    <p:sldId id="264" r:id="rId19"/>
    <p:sldId id="295" r:id="rId20"/>
    <p:sldId id="281" r:id="rId21"/>
    <p:sldId id="265" r:id="rId22"/>
    <p:sldId id="296" r:id="rId23"/>
    <p:sldId id="282" r:id="rId24"/>
    <p:sldId id="266" r:id="rId25"/>
    <p:sldId id="267" r:id="rId26"/>
    <p:sldId id="268" r:id="rId27"/>
    <p:sldId id="289" r:id="rId28"/>
    <p:sldId id="292" r:id="rId29"/>
    <p:sldId id="269" r:id="rId30"/>
    <p:sldId id="278" r:id="rId31"/>
    <p:sldId id="291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36" autoAdjust="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999D-51AC-4CEC-B542-2B21B55299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B4F7F-C7F7-4421-9703-A33702537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24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GDP 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diproduksi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tertentu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7D37-1681-4666-8512-EFA311EA28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7D37-1681-4666-8512-EFA311EA28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Approach </a:t>
            </a:r>
            <a:r>
              <a:rPr lang="en-US" dirty="0" err="1" smtClean="0"/>
              <a:t>bisnis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dikarenakan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disebutkan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sebelumnya</a:t>
            </a:r>
            <a:r>
              <a:rPr lang="en-US" baseline="0" dirty="0" smtClean="0"/>
              <a:t> (GDP, culture,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Mengetahui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fase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termasuk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kebijakan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 era yang </a:t>
            </a:r>
            <a:r>
              <a:rPr lang="en-US" baseline="0" dirty="0" err="1" smtClean="0"/>
              <a:t>selalu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, approach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bersifat</a:t>
            </a:r>
            <a:r>
              <a:rPr lang="en-US" baseline="0" dirty="0" smtClean="0"/>
              <a:t> adaptive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pasar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Jadilah</a:t>
            </a:r>
            <a:r>
              <a:rPr lang="en-US" baseline="0" dirty="0" smtClean="0"/>
              <a:t> entrepreneur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peluang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negara</a:t>
            </a:r>
            <a:r>
              <a:rPr lang="en-US" baseline="0" dirty="0" smtClean="0"/>
              <a:t> </a:t>
            </a:r>
            <a:r>
              <a:rPr lang="en-US" baseline="0" smtClean="0"/>
              <a:t>berkembang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4F7F-C7F7-4421-9703-A337025372D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18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8C91A4-2022-4CD0-830A-504180B6ACE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A1B10D9-6844-4137-8E4B-F7A485A7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thepresidentpostindonesia.com/2012/11/19/ekonomi-dunia-yang-tak-menentu-pertumbuhan-ekonomi-indonesia/" TargetMode="External"/><Relationship Id="rId13" Type="http://schemas.openxmlformats.org/officeDocument/2006/relationships/hyperlink" Target="http://bisnis.liputan6.com/read/636356/10-perusahaan-teratas-dunia-versi-fortune-500" TargetMode="External"/><Relationship Id="rId3" Type="http://schemas.openxmlformats.org/officeDocument/2006/relationships/hyperlink" Target="http://sociology.hss.ntu.edu.sg/ProspectiveStudents/Documents/HS808.pdf" TargetMode="External"/><Relationship Id="rId7" Type="http://schemas.openxmlformats.org/officeDocument/2006/relationships/hyperlink" Target="http://edukasi.kompasiana.com/2014/03/01/entrepreneurship-adalah-langkah-besar-menuju-indonesia-besar-636559.html" TargetMode="External"/><Relationship Id="rId12" Type="http://schemas.openxmlformats.org/officeDocument/2006/relationships/hyperlink" Target="http://teknologi.news.viva.co.id/news/read/448184-interbrand--apple--perusahaan-terbaik-di-dunia" TargetMode="External"/><Relationship Id="rId2" Type="http://schemas.openxmlformats.org/officeDocument/2006/relationships/hyperlink" Target="http://www.econedlink.org/lessons/images_lessons/1151_figure4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putra-uceo.net/blog/2013/11/20/menjadi-entrepreneur-adalah-sebuah-proses" TargetMode="External"/><Relationship Id="rId11" Type="http://schemas.openxmlformats.org/officeDocument/2006/relationships/hyperlink" Target="http://bisnis.liputan6.com/read/803415/10-perusahaan-global-terbaik-untuk-bekerja-i?p=2" TargetMode="External"/><Relationship Id="rId5" Type="http://schemas.openxmlformats.org/officeDocument/2006/relationships/hyperlink" Target="http://www.tribunnews.com/nasional/2013/03/26/fpks-kondisi-ekonomi-tak-menentuagus-marto-lebih-baik-fokus-jadi-menkeu" TargetMode="External"/><Relationship Id="rId10" Type="http://schemas.openxmlformats.org/officeDocument/2006/relationships/hyperlink" Target="https://www.sahabatnestle.co.id/Page/arsip/artikel/keuntungan-bekerja-di-perusahaan-multinasional" TargetMode="External"/><Relationship Id="rId4" Type="http://schemas.openxmlformats.org/officeDocument/2006/relationships/hyperlink" Target="http://money.cnn.com/magazines/fortune/global500/2012/full_list/" TargetMode="External"/><Relationship Id="rId9" Type="http://schemas.openxmlformats.org/officeDocument/2006/relationships/hyperlink" Target="http://elearning.gunadarma.ac.id/docmodul/pemasaran/Bab_11.pdf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blogoscoped.com/files/logo-template/1.gif" TargetMode="External"/><Relationship Id="rId3" Type="http://schemas.openxmlformats.org/officeDocument/2006/relationships/hyperlink" Target="http://2.bp.blogspot.com/-maqkwFXpzfs/UHw3jwIZiPI/AAAAAAAACXc/cmYOGiBth9A/s400/apple-logo.jpg" TargetMode="External"/><Relationship Id="rId7" Type="http://schemas.openxmlformats.org/officeDocument/2006/relationships/hyperlink" Target="http://www.strata-gee.com/wp-content/uploads/2013/01/toyota-logo2.png" TargetMode="External"/><Relationship Id="rId2" Type="http://schemas.openxmlformats.org/officeDocument/2006/relationships/hyperlink" Target="http://www.mytechlogy.com/upload/by_users/justinalbert/121307122916CreativeLogoDesig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m/https_proxy?url=http://myfijourney.com/wp-content/uploads/2013/03/ht_microsoft_cc_120823_wg.jpg&amp;token=4ua2tOTj4rbm4rm54+GzsrCw4rO3s+Wytbm3trS5tObf3+355unq7/Xy7uU=&amp;eid=10315952291" TargetMode="External"/><Relationship Id="rId5" Type="http://schemas.openxmlformats.org/officeDocument/2006/relationships/hyperlink" Target="http://semanticweb.com/files/2012/01/twitter_logo.jpg" TargetMode="External"/><Relationship Id="rId4" Type="http://schemas.openxmlformats.org/officeDocument/2006/relationships/hyperlink" Target="http://img1.techtree.com/sites/default/files/styles/story_page_315_236/public/2013/7/LINE%20Logo.jpg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514600"/>
            <a:ext cx="3581400" cy="1851025"/>
          </a:xfrm>
        </p:spPr>
        <p:txBody>
          <a:bodyPr/>
          <a:lstStyle/>
          <a:p>
            <a:r>
              <a:rPr lang="en-US" dirty="0" smtClean="0"/>
              <a:t>Global Business on Careers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400800" cy="3048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Albert Fleming </a:t>
            </a:r>
            <a:r>
              <a:rPr lang="en-US" sz="2000" dirty="0" err="1" smtClean="0"/>
              <a:t>Lukito</a:t>
            </a:r>
            <a:r>
              <a:rPr lang="en-US" sz="2000" dirty="0" smtClean="0"/>
              <a:t>		</a:t>
            </a:r>
          </a:p>
          <a:p>
            <a:pPr algn="l"/>
            <a:r>
              <a:rPr lang="en-US" sz="2000" dirty="0" err="1" smtClean="0"/>
              <a:t>Agusdianto</a:t>
            </a:r>
            <a:r>
              <a:rPr lang="en-US" sz="2000" dirty="0" smtClean="0"/>
              <a:t>			</a:t>
            </a:r>
          </a:p>
          <a:p>
            <a:pPr algn="l"/>
            <a:r>
              <a:rPr lang="en-US" sz="2000" dirty="0" err="1" smtClean="0"/>
              <a:t>Bayu</a:t>
            </a:r>
            <a:r>
              <a:rPr lang="en-US" sz="2000" dirty="0" smtClean="0"/>
              <a:t> </a:t>
            </a:r>
            <a:r>
              <a:rPr lang="en-US" sz="2000" dirty="0" err="1" smtClean="0"/>
              <a:t>Astha</a:t>
            </a:r>
            <a:r>
              <a:rPr lang="en-US" sz="2000" dirty="0" smtClean="0"/>
              <a:t>			</a:t>
            </a:r>
          </a:p>
          <a:p>
            <a:pPr algn="l"/>
            <a:r>
              <a:rPr lang="en-US" sz="2000" dirty="0" smtClean="0"/>
              <a:t>Linda W			</a:t>
            </a:r>
          </a:p>
          <a:p>
            <a:pPr algn="l"/>
            <a:r>
              <a:rPr lang="en-US" sz="2000" dirty="0" smtClean="0"/>
              <a:t>Patrick </a:t>
            </a:r>
            <a:r>
              <a:rPr lang="en-US" sz="2000" dirty="0" err="1" smtClean="0"/>
              <a:t>Prawira</a:t>
            </a:r>
            <a:r>
              <a:rPr lang="en-US" sz="2000" dirty="0" smtClean="0"/>
              <a:t>		</a:t>
            </a:r>
          </a:p>
          <a:p>
            <a:pPr algn="l"/>
            <a:r>
              <a:rPr lang="en-US" sz="2000" dirty="0" err="1" smtClean="0"/>
              <a:t>Rinaldo</a:t>
            </a:r>
            <a:r>
              <a:rPr lang="en-US" sz="2000" dirty="0" smtClean="0"/>
              <a:t> </a:t>
            </a:r>
            <a:r>
              <a:rPr lang="en-US" sz="2000" dirty="0" err="1" smtClean="0"/>
              <a:t>Stepan</a:t>
            </a:r>
            <a:r>
              <a:rPr lang="en-US" sz="2000" dirty="0" smtClean="0"/>
              <a:t> </a:t>
            </a:r>
            <a:r>
              <a:rPr lang="en-US" sz="2000" dirty="0" err="1" smtClean="0"/>
              <a:t>Sidabutar</a:t>
            </a:r>
            <a:r>
              <a:rPr lang="en-US" sz="2000" dirty="0" smtClean="0"/>
              <a:t>	</a:t>
            </a:r>
          </a:p>
          <a:p>
            <a:pPr algn="l"/>
            <a:r>
              <a:rPr lang="en-US" sz="2000" dirty="0" smtClean="0"/>
              <a:t>William			 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8154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entrepreneur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02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Entrepreneur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1 : Startup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2 :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3 :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12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Globa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standard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76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20719" y="5867400"/>
            <a:ext cx="6172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20719" y="2362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44719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1395" y="2679357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8919" y="2691714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749294" y="3280181"/>
            <a:ext cx="6175506" cy="2558644"/>
          </a:xfrm>
          <a:custGeom>
            <a:avLst/>
            <a:gdLst>
              <a:gd name="connsiteX0" fmla="*/ 0 w 6175506"/>
              <a:gd name="connsiteY0" fmla="*/ 2558644 h 2558644"/>
              <a:gd name="connsiteX1" fmla="*/ 1485900 w 6175506"/>
              <a:gd name="connsiteY1" fmla="*/ 2130019 h 2558644"/>
              <a:gd name="connsiteX2" fmla="*/ 2847975 w 6175506"/>
              <a:gd name="connsiteY2" fmla="*/ 939394 h 2558644"/>
              <a:gd name="connsiteX3" fmla="*/ 3543300 w 6175506"/>
              <a:gd name="connsiteY3" fmla="*/ 339319 h 2558644"/>
              <a:gd name="connsiteX4" fmla="*/ 4124325 w 6175506"/>
              <a:gd name="connsiteY4" fmla="*/ 129769 h 2558644"/>
              <a:gd name="connsiteX5" fmla="*/ 4524375 w 6175506"/>
              <a:gd name="connsiteY5" fmla="*/ 44044 h 2558644"/>
              <a:gd name="connsiteX6" fmla="*/ 5562600 w 6175506"/>
              <a:gd name="connsiteY6" fmla="*/ 5944 h 2558644"/>
              <a:gd name="connsiteX7" fmla="*/ 6029325 w 6175506"/>
              <a:gd name="connsiteY7" fmla="*/ 167869 h 2558644"/>
              <a:gd name="connsiteX8" fmla="*/ 6162675 w 6175506"/>
              <a:gd name="connsiteY8" fmla="*/ 291694 h 2558644"/>
              <a:gd name="connsiteX9" fmla="*/ 6162675 w 6175506"/>
              <a:gd name="connsiteY9" fmla="*/ 320269 h 255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506" h="2558644">
                <a:moveTo>
                  <a:pt x="0" y="2558644"/>
                </a:moveTo>
                <a:cubicBezTo>
                  <a:pt x="505619" y="2479269"/>
                  <a:pt x="1011238" y="2399894"/>
                  <a:pt x="1485900" y="2130019"/>
                </a:cubicBezTo>
                <a:cubicBezTo>
                  <a:pt x="1960563" y="1860144"/>
                  <a:pt x="2847975" y="939394"/>
                  <a:pt x="2847975" y="939394"/>
                </a:cubicBezTo>
                <a:cubicBezTo>
                  <a:pt x="3190875" y="640944"/>
                  <a:pt x="3330575" y="474256"/>
                  <a:pt x="3543300" y="339319"/>
                </a:cubicBezTo>
                <a:cubicBezTo>
                  <a:pt x="3756025" y="204382"/>
                  <a:pt x="3960813" y="178981"/>
                  <a:pt x="4124325" y="129769"/>
                </a:cubicBezTo>
                <a:cubicBezTo>
                  <a:pt x="4287837" y="80557"/>
                  <a:pt x="4284663" y="64681"/>
                  <a:pt x="4524375" y="44044"/>
                </a:cubicBezTo>
                <a:cubicBezTo>
                  <a:pt x="4764088" y="23406"/>
                  <a:pt x="5311775" y="-14693"/>
                  <a:pt x="5562600" y="5944"/>
                </a:cubicBezTo>
                <a:cubicBezTo>
                  <a:pt x="5813425" y="26581"/>
                  <a:pt x="5929313" y="120244"/>
                  <a:pt x="6029325" y="167869"/>
                </a:cubicBezTo>
                <a:cubicBezTo>
                  <a:pt x="6129337" y="215494"/>
                  <a:pt x="6140450" y="266294"/>
                  <a:pt x="6162675" y="291694"/>
                </a:cubicBezTo>
                <a:cubicBezTo>
                  <a:pt x="6184900" y="317094"/>
                  <a:pt x="6173787" y="318681"/>
                  <a:pt x="6162675" y="320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398610" y="3480973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Company</a:t>
            </a:r>
          </a:p>
          <a:p>
            <a:r>
              <a:rPr lang="id-ID" dirty="0" smtClean="0"/>
              <a:t>Scale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622096" y="5955268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Time Scale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3947806" y="2507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248233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7124638" y="248233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endParaRPr lang="id-ID" dirty="0"/>
          </a:p>
        </p:txBody>
      </p:sp>
      <p:sp>
        <p:nvSpPr>
          <p:cNvPr id="25" name="Oval 24"/>
          <p:cNvSpPr/>
          <p:nvPr/>
        </p:nvSpPr>
        <p:spPr>
          <a:xfrm>
            <a:off x="2057400" y="2247900"/>
            <a:ext cx="914400" cy="838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62200" y="248233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26962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1</a:t>
            </a:r>
          </a:p>
          <a:p>
            <a:endParaRPr lang="en-US" dirty="0"/>
          </a:p>
        </p:txBody>
      </p:sp>
      <p:pic>
        <p:nvPicPr>
          <p:cNvPr id="8195" name="Picture 3" descr="D:\binus\Semester 6\M0214-Topik-Topik Lanjutan Sistem Informasi (06PIM)\Presentasi\LINE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0003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102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Fase</a:t>
            </a:r>
            <a:r>
              <a:rPr lang="en-US" dirty="0" smtClean="0"/>
              <a:t> 1</a:t>
            </a:r>
          </a:p>
          <a:p>
            <a:pPr>
              <a:buFontTx/>
              <a:buChar char="-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id-ID" sz="2400" dirty="0"/>
              <a:t>Berdasarkan </a:t>
            </a:r>
            <a:r>
              <a:rPr lang="id-ID" sz="2400" dirty="0" smtClean="0"/>
              <a:t>kreativitas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servis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id-ID" sz="2400" dirty="0"/>
              <a:t>Melakukan inovasi akan produk / </a:t>
            </a:r>
            <a:r>
              <a:rPr lang="id-ID" sz="2400" dirty="0" smtClean="0"/>
              <a:t>jasa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19747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Company’s Business Life Cycle (</a:t>
            </a:r>
            <a:r>
              <a:rPr lang="en-US" dirty="0" err="1"/>
              <a:t>cont</a:t>
            </a:r>
            <a:r>
              <a:rPr lang="en-US" dirty="0"/>
              <a:t>)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20719" y="5867400"/>
            <a:ext cx="6172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20719" y="2362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44719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1395" y="2679357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8919" y="2691714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749294" y="3280181"/>
            <a:ext cx="6175506" cy="2558644"/>
          </a:xfrm>
          <a:custGeom>
            <a:avLst/>
            <a:gdLst>
              <a:gd name="connsiteX0" fmla="*/ 0 w 6175506"/>
              <a:gd name="connsiteY0" fmla="*/ 2558644 h 2558644"/>
              <a:gd name="connsiteX1" fmla="*/ 1485900 w 6175506"/>
              <a:gd name="connsiteY1" fmla="*/ 2130019 h 2558644"/>
              <a:gd name="connsiteX2" fmla="*/ 2847975 w 6175506"/>
              <a:gd name="connsiteY2" fmla="*/ 939394 h 2558644"/>
              <a:gd name="connsiteX3" fmla="*/ 3543300 w 6175506"/>
              <a:gd name="connsiteY3" fmla="*/ 339319 h 2558644"/>
              <a:gd name="connsiteX4" fmla="*/ 4124325 w 6175506"/>
              <a:gd name="connsiteY4" fmla="*/ 129769 h 2558644"/>
              <a:gd name="connsiteX5" fmla="*/ 4524375 w 6175506"/>
              <a:gd name="connsiteY5" fmla="*/ 44044 h 2558644"/>
              <a:gd name="connsiteX6" fmla="*/ 5562600 w 6175506"/>
              <a:gd name="connsiteY6" fmla="*/ 5944 h 2558644"/>
              <a:gd name="connsiteX7" fmla="*/ 6029325 w 6175506"/>
              <a:gd name="connsiteY7" fmla="*/ 167869 h 2558644"/>
              <a:gd name="connsiteX8" fmla="*/ 6162675 w 6175506"/>
              <a:gd name="connsiteY8" fmla="*/ 291694 h 2558644"/>
              <a:gd name="connsiteX9" fmla="*/ 6162675 w 6175506"/>
              <a:gd name="connsiteY9" fmla="*/ 320269 h 255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506" h="2558644">
                <a:moveTo>
                  <a:pt x="0" y="2558644"/>
                </a:moveTo>
                <a:cubicBezTo>
                  <a:pt x="505619" y="2479269"/>
                  <a:pt x="1011238" y="2399894"/>
                  <a:pt x="1485900" y="2130019"/>
                </a:cubicBezTo>
                <a:cubicBezTo>
                  <a:pt x="1960563" y="1860144"/>
                  <a:pt x="2847975" y="939394"/>
                  <a:pt x="2847975" y="939394"/>
                </a:cubicBezTo>
                <a:cubicBezTo>
                  <a:pt x="3190875" y="640944"/>
                  <a:pt x="3330575" y="474256"/>
                  <a:pt x="3543300" y="339319"/>
                </a:cubicBezTo>
                <a:cubicBezTo>
                  <a:pt x="3756025" y="204382"/>
                  <a:pt x="3960813" y="178981"/>
                  <a:pt x="4124325" y="129769"/>
                </a:cubicBezTo>
                <a:cubicBezTo>
                  <a:pt x="4287837" y="80557"/>
                  <a:pt x="4284663" y="64681"/>
                  <a:pt x="4524375" y="44044"/>
                </a:cubicBezTo>
                <a:cubicBezTo>
                  <a:pt x="4764088" y="23406"/>
                  <a:pt x="5311775" y="-14693"/>
                  <a:pt x="5562600" y="5944"/>
                </a:cubicBezTo>
                <a:cubicBezTo>
                  <a:pt x="5813425" y="26581"/>
                  <a:pt x="5929313" y="120244"/>
                  <a:pt x="6029325" y="167869"/>
                </a:cubicBezTo>
                <a:cubicBezTo>
                  <a:pt x="6129337" y="215494"/>
                  <a:pt x="6140450" y="266294"/>
                  <a:pt x="6162675" y="291694"/>
                </a:cubicBezTo>
                <a:cubicBezTo>
                  <a:pt x="6184900" y="317094"/>
                  <a:pt x="6173787" y="318681"/>
                  <a:pt x="6162675" y="320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398610" y="3480973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Company</a:t>
            </a:r>
          </a:p>
          <a:p>
            <a:r>
              <a:rPr lang="id-ID" dirty="0" smtClean="0"/>
              <a:t>Scale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622096" y="5955268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Time Scale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248233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7124638" y="248233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endParaRPr lang="id-ID" dirty="0"/>
          </a:p>
        </p:txBody>
      </p:sp>
      <p:sp>
        <p:nvSpPr>
          <p:cNvPr id="25" name="Oval 24"/>
          <p:cNvSpPr/>
          <p:nvPr/>
        </p:nvSpPr>
        <p:spPr>
          <a:xfrm>
            <a:off x="3640647" y="2309881"/>
            <a:ext cx="914400" cy="838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62200" y="248233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947806" y="2507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862428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2</a:t>
            </a:r>
          </a:p>
          <a:p>
            <a:endParaRPr lang="en-US" dirty="0"/>
          </a:p>
        </p:txBody>
      </p:sp>
      <p:pic>
        <p:nvPicPr>
          <p:cNvPr id="8194" name="Picture 2" descr="D:\binus\Semester 6\M0214-Topik-Topik Lanjutan Sistem Informasi (06PIM)\Presentasi\121307122916CreativeLogoDesig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97" y="3352800"/>
            <a:ext cx="3905251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:\binus\Semester 6\M0214-Topik-Topik Lanjutan Sistem Informasi (06PIM)\Presentasi\twitter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0995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853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err="1" smtClean="0"/>
              <a:t>Fase</a:t>
            </a:r>
            <a:r>
              <a:rPr lang="en-US" dirty="0" smtClean="0"/>
              <a:t> 2</a:t>
            </a:r>
          </a:p>
          <a:p>
            <a:pPr>
              <a:buFontTx/>
              <a:buChar char="-"/>
            </a:pP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persediaan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menarik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tersistemasi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bertumbuh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kesuksesan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90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Company’s Business Life Cycle (</a:t>
            </a:r>
            <a:r>
              <a:rPr lang="en-US" dirty="0" err="1"/>
              <a:t>cont</a:t>
            </a:r>
            <a:r>
              <a:rPr lang="en-US" dirty="0"/>
              <a:t>)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20719" y="5867400"/>
            <a:ext cx="6172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20719" y="2362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44719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1395" y="2679357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8919" y="2691714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749294" y="3280181"/>
            <a:ext cx="6175506" cy="2558644"/>
          </a:xfrm>
          <a:custGeom>
            <a:avLst/>
            <a:gdLst>
              <a:gd name="connsiteX0" fmla="*/ 0 w 6175506"/>
              <a:gd name="connsiteY0" fmla="*/ 2558644 h 2558644"/>
              <a:gd name="connsiteX1" fmla="*/ 1485900 w 6175506"/>
              <a:gd name="connsiteY1" fmla="*/ 2130019 h 2558644"/>
              <a:gd name="connsiteX2" fmla="*/ 2847975 w 6175506"/>
              <a:gd name="connsiteY2" fmla="*/ 939394 h 2558644"/>
              <a:gd name="connsiteX3" fmla="*/ 3543300 w 6175506"/>
              <a:gd name="connsiteY3" fmla="*/ 339319 h 2558644"/>
              <a:gd name="connsiteX4" fmla="*/ 4124325 w 6175506"/>
              <a:gd name="connsiteY4" fmla="*/ 129769 h 2558644"/>
              <a:gd name="connsiteX5" fmla="*/ 4524375 w 6175506"/>
              <a:gd name="connsiteY5" fmla="*/ 44044 h 2558644"/>
              <a:gd name="connsiteX6" fmla="*/ 5562600 w 6175506"/>
              <a:gd name="connsiteY6" fmla="*/ 5944 h 2558644"/>
              <a:gd name="connsiteX7" fmla="*/ 6029325 w 6175506"/>
              <a:gd name="connsiteY7" fmla="*/ 167869 h 2558644"/>
              <a:gd name="connsiteX8" fmla="*/ 6162675 w 6175506"/>
              <a:gd name="connsiteY8" fmla="*/ 291694 h 2558644"/>
              <a:gd name="connsiteX9" fmla="*/ 6162675 w 6175506"/>
              <a:gd name="connsiteY9" fmla="*/ 320269 h 255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506" h="2558644">
                <a:moveTo>
                  <a:pt x="0" y="2558644"/>
                </a:moveTo>
                <a:cubicBezTo>
                  <a:pt x="505619" y="2479269"/>
                  <a:pt x="1011238" y="2399894"/>
                  <a:pt x="1485900" y="2130019"/>
                </a:cubicBezTo>
                <a:cubicBezTo>
                  <a:pt x="1960563" y="1860144"/>
                  <a:pt x="2847975" y="939394"/>
                  <a:pt x="2847975" y="939394"/>
                </a:cubicBezTo>
                <a:cubicBezTo>
                  <a:pt x="3190875" y="640944"/>
                  <a:pt x="3330575" y="474256"/>
                  <a:pt x="3543300" y="339319"/>
                </a:cubicBezTo>
                <a:cubicBezTo>
                  <a:pt x="3756025" y="204382"/>
                  <a:pt x="3960813" y="178981"/>
                  <a:pt x="4124325" y="129769"/>
                </a:cubicBezTo>
                <a:cubicBezTo>
                  <a:pt x="4287837" y="80557"/>
                  <a:pt x="4284663" y="64681"/>
                  <a:pt x="4524375" y="44044"/>
                </a:cubicBezTo>
                <a:cubicBezTo>
                  <a:pt x="4764088" y="23406"/>
                  <a:pt x="5311775" y="-14693"/>
                  <a:pt x="5562600" y="5944"/>
                </a:cubicBezTo>
                <a:cubicBezTo>
                  <a:pt x="5813425" y="26581"/>
                  <a:pt x="5929313" y="120244"/>
                  <a:pt x="6029325" y="167869"/>
                </a:cubicBezTo>
                <a:cubicBezTo>
                  <a:pt x="6129337" y="215494"/>
                  <a:pt x="6140450" y="266294"/>
                  <a:pt x="6162675" y="291694"/>
                </a:cubicBezTo>
                <a:cubicBezTo>
                  <a:pt x="6184900" y="317094"/>
                  <a:pt x="6173787" y="318681"/>
                  <a:pt x="6162675" y="320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398610" y="3480973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Company</a:t>
            </a:r>
          </a:p>
          <a:p>
            <a:r>
              <a:rPr lang="id-ID" dirty="0" smtClean="0"/>
              <a:t>Scale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622096" y="5955268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Time Scale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7124638" y="248233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endParaRPr lang="id-ID" dirty="0"/>
          </a:p>
        </p:txBody>
      </p:sp>
      <p:sp>
        <p:nvSpPr>
          <p:cNvPr id="25" name="Oval 24"/>
          <p:cNvSpPr/>
          <p:nvPr/>
        </p:nvSpPr>
        <p:spPr>
          <a:xfrm>
            <a:off x="5181600" y="2286000"/>
            <a:ext cx="914400" cy="838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62200" y="248233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947806" y="2507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248233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90095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smtClean="0"/>
              <a:t>Company’s Business Life Cycle</a:t>
            </a:r>
          </a:p>
          <a:p>
            <a:r>
              <a:rPr lang="en-US" dirty="0" smtClean="0"/>
              <a:t>Structure of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78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  <p:pic>
        <p:nvPicPr>
          <p:cNvPr id="9220" name="Picture 4" descr="D:\binus\Semester 6\M0214-Topik-Topik Lanjutan Sistem Informasi (06PIM)\Presentasi\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70235"/>
            <a:ext cx="4741320" cy="336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binus\Semester 6\M0214-Topik-Topik Lanjutan Sistem Informasi (06PIM)\Presentasi\appl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4903" y="4364218"/>
            <a:ext cx="1748898" cy="19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binus\Semester 6\M0214-Topik-Topik Lanjutan Sistem Informasi (06PIM)\Presentasi\https_prox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4232" y="4620789"/>
            <a:ext cx="2949123" cy="165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03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err="1" smtClean="0"/>
              <a:t>Fase</a:t>
            </a:r>
            <a:r>
              <a:rPr lang="en-US" dirty="0" smtClean="0"/>
              <a:t> 3</a:t>
            </a:r>
          </a:p>
          <a:p>
            <a:pPr>
              <a:buFontTx/>
              <a:buChar char="-"/>
            </a:pPr>
            <a:r>
              <a:rPr lang="en-US" sz="2800" dirty="0" err="1" smtClean="0"/>
              <a:t>Permintaan</a:t>
            </a:r>
            <a:r>
              <a:rPr lang="en-US" sz="2800" dirty="0" smtClean="0"/>
              <a:t>  = </a:t>
            </a:r>
            <a:r>
              <a:rPr lang="en-US" sz="2800" dirty="0" err="1" smtClean="0"/>
              <a:t>persediaan</a:t>
            </a:r>
            <a:r>
              <a:rPr lang="en-US" sz="2800" dirty="0" smtClean="0"/>
              <a:t> (equilibrium price)</a:t>
            </a:r>
          </a:p>
          <a:p>
            <a:pPr>
              <a:buFontTx/>
              <a:buChar char="-"/>
            </a:pP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terorganisir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Tingkat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bangkrut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20390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Company’s Business Life Cycle (</a:t>
            </a:r>
            <a:r>
              <a:rPr lang="en-US" dirty="0" err="1"/>
              <a:t>cont</a:t>
            </a:r>
            <a:r>
              <a:rPr lang="en-US" dirty="0"/>
              <a:t>)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20719" y="5867400"/>
            <a:ext cx="6172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20719" y="2362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44719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1395" y="2679357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8919" y="2691714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749294" y="3280181"/>
            <a:ext cx="6175506" cy="2558644"/>
          </a:xfrm>
          <a:custGeom>
            <a:avLst/>
            <a:gdLst>
              <a:gd name="connsiteX0" fmla="*/ 0 w 6175506"/>
              <a:gd name="connsiteY0" fmla="*/ 2558644 h 2558644"/>
              <a:gd name="connsiteX1" fmla="*/ 1485900 w 6175506"/>
              <a:gd name="connsiteY1" fmla="*/ 2130019 h 2558644"/>
              <a:gd name="connsiteX2" fmla="*/ 2847975 w 6175506"/>
              <a:gd name="connsiteY2" fmla="*/ 939394 h 2558644"/>
              <a:gd name="connsiteX3" fmla="*/ 3543300 w 6175506"/>
              <a:gd name="connsiteY3" fmla="*/ 339319 h 2558644"/>
              <a:gd name="connsiteX4" fmla="*/ 4124325 w 6175506"/>
              <a:gd name="connsiteY4" fmla="*/ 129769 h 2558644"/>
              <a:gd name="connsiteX5" fmla="*/ 4524375 w 6175506"/>
              <a:gd name="connsiteY5" fmla="*/ 44044 h 2558644"/>
              <a:gd name="connsiteX6" fmla="*/ 5562600 w 6175506"/>
              <a:gd name="connsiteY6" fmla="*/ 5944 h 2558644"/>
              <a:gd name="connsiteX7" fmla="*/ 6029325 w 6175506"/>
              <a:gd name="connsiteY7" fmla="*/ 167869 h 2558644"/>
              <a:gd name="connsiteX8" fmla="*/ 6162675 w 6175506"/>
              <a:gd name="connsiteY8" fmla="*/ 291694 h 2558644"/>
              <a:gd name="connsiteX9" fmla="*/ 6162675 w 6175506"/>
              <a:gd name="connsiteY9" fmla="*/ 320269 h 255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506" h="2558644">
                <a:moveTo>
                  <a:pt x="0" y="2558644"/>
                </a:moveTo>
                <a:cubicBezTo>
                  <a:pt x="505619" y="2479269"/>
                  <a:pt x="1011238" y="2399894"/>
                  <a:pt x="1485900" y="2130019"/>
                </a:cubicBezTo>
                <a:cubicBezTo>
                  <a:pt x="1960563" y="1860144"/>
                  <a:pt x="2847975" y="939394"/>
                  <a:pt x="2847975" y="939394"/>
                </a:cubicBezTo>
                <a:cubicBezTo>
                  <a:pt x="3190875" y="640944"/>
                  <a:pt x="3330575" y="474256"/>
                  <a:pt x="3543300" y="339319"/>
                </a:cubicBezTo>
                <a:cubicBezTo>
                  <a:pt x="3756025" y="204382"/>
                  <a:pt x="3960813" y="178981"/>
                  <a:pt x="4124325" y="129769"/>
                </a:cubicBezTo>
                <a:cubicBezTo>
                  <a:pt x="4287837" y="80557"/>
                  <a:pt x="4284663" y="64681"/>
                  <a:pt x="4524375" y="44044"/>
                </a:cubicBezTo>
                <a:cubicBezTo>
                  <a:pt x="4764088" y="23406"/>
                  <a:pt x="5311775" y="-14693"/>
                  <a:pt x="5562600" y="5944"/>
                </a:cubicBezTo>
                <a:cubicBezTo>
                  <a:pt x="5813425" y="26581"/>
                  <a:pt x="5929313" y="120244"/>
                  <a:pt x="6029325" y="167869"/>
                </a:cubicBezTo>
                <a:cubicBezTo>
                  <a:pt x="6129337" y="215494"/>
                  <a:pt x="6140450" y="266294"/>
                  <a:pt x="6162675" y="291694"/>
                </a:cubicBezTo>
                <a:cubicBezTo>
                  <a:pt x="6184900" y="317094"/>
                  <a:pt x="6173787" y="318681"/>
                  <a:pt x="6162675" y="320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398610" y="3480973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Company</a:t>
            </a:r>
          </a:p>
          <a:p>
            <a:r>
              <a:rPr lang="id-ID" dirty="0" smtClean="0"/>
              <a:t>Scale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622096" y="5955268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Time Scale</a:t>
            </a:r>
            <a:endParaRPr lang="id-ID" dirty="0"/>
          </a:p>
        </p:txBody>
      </p:sp>
      <p:sp>
        <p:nvSpPr>
          <p:cNvPr id="25" name="Oval 24"/>
          <p:cNvSpPr/>
          <p:nvPr/>
        </p:nvSpPr>
        <p:spPr>
          <a:xfrm>
            <a:off x="6854348" y="2286000"/>
            <a:ext cx="914400" cy="838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62200" y="248233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947806" y="2507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248233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7124638" y="248233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9746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4</a:t>
            </a:r>
          </a:p>
          <a:p>
            <a:endParaRPr lang="en-US" dirty="0"/>
          </a:p>
        </p:txBody>
      </p:sp>
      <p:pic>
        <p:nvPicPr>
          <p:cNvPr id="10242" name="Picture 2" descr="D:\binus\Semester 6\M0214-Topik-Topik Lanjutan Sistem Informasi (06PIM)\Presentasi\toyota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38462"/>
            <a:ext cx="3409950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605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Company’s Business Life Cycle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Fase</a:t>
            </a:r>
            <a:r>
              <a:rPr lang="en-US" dirty="0" smtClean="0"/>
              <a:t> 4</a:t>
            </a:r>
          </a:p>
          <a:p>
            <a:pPr>
              <a:buFontTx/>
              <a:buChar char="-"/>
            </a:pP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matang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Tingkat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90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Skills</a:t>
            </a:r>
            <a:endParaRPr lang="en-US" dirty="0"/>
          </a:p>
        </p:txBody>
      </p:sp>
      <p:pic>
        <p:nvPicPr>
          <p:cNvPr id="5" name="Picture 2" descr="D:\binus\Semester 6\M0214-Topik-Topik Lanjutan Sistem Informasi (06PIM)\Presentasi\skil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53994" y="2324100"/>
            <a:ext cx="4355024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390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Skills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2" descr="D:\binus\Semester 6\M0214-Topik-Topik Lanjutan Sistem Informasi (06PIM)\Presentasi\skill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71491" y="2324100"/>
            <a:ext cx="4520031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769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Perusahaan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standarisasi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smtClean="0"/>
              <a:t>Training yang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848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Perusahaan Global </a:t>
            </a:r>
            <a:r>
              <a:rPr lang="en-US" dirty="0" err="1" smtClean="0"/>
              <a:t>terbaik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Apple</a:t>
            </a:r>
          </a:p>
          <a:p>
            <a:r>
              <a:rPr lang="en-US" dirty="0" smtClean="0"/>
              <a:t>Samsung</a:t>
            </a:r>
          </a:p>
          <a:p>
            <a:r>
              <a:rPr lang="en-US" dirty="0" smtClean="0"/>
              <a:t>Shell</a:t>
            </a:r>
          </a:p>
          <a:p>
            <a:r>
              <a:rPr lang="en-US" dirty="0" smtClean="0"/>
              <a:t>Coca Cola </a:t>
            </a:r>
            <a:r>
              <a:rPr lang="en-US" dirty="0" err="1" smtClean="0"/>
              <a:t>Amatil</a:t>
            </a:r>
            <a:endParaRPr lang="en-US" dirty="0" smtClean="0"/>
          </a:p>
          <a:p>
            <a:r>
              <a:rPr lang="en-US" dirty="0" err="1" smtClean="0"/>
              <a:t>Dll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096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err="1" smtClean="0"/>
              <a:t>Identifikasi</a:t>
            </a:r>
            <a:r>
              <a:rPr lang="en-US" dirty="0" smtClean="0"/>
              <a:t> di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 smtClean="0"/>
          </a:p>
          <a:p>
            <a:r>
              <a:rPr lang="en-US" dirty="0" smtClean="0"/>
              <a:t>Be adaptive!</a:t>
            </a:r>
          </a:p>
          <a:p>
            <a:r>
              <a:rPr lang="en-US" dirty="0" smtClean="0"/>
              <a:t>Be an entrepreneur!</a:t>
            </a:r>
          </a:p>
          <a:p>
            <a:r>
              <a:rPr lang="en-US" dirty="0" smtClean="0"/>
              <a:t>Be specialist!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69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Meningkatnya populasi</a:t>
            </a:r>
          </a:p>
          <a:p>
            <a:r>
              <a:rPr lang="id-ID" dirty="0"/>
              <a:t>Banyaknya inflasi</a:t>
            </a:r>
          </a:p>
          <a:p>
            <a:r>
              <a:rPr lang="id-ID" dirty="0"/>
              <a:t>Globalisasi</a:t>
            </a:r>
          </a:p>
          <a:p>
            <a:r>
              <a:rPr lang="id-ID" dirty="0"/>
              <a:t>Konflik antar negara / keyakinan</a:t>
            </a:r>
          </a:p>
          <a:p>
            <a:r>
              <a:rPr lang="id-ID" dirty="0"/>
              <a:t>Kompetisi talenta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48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http://www.econedlink.org/lessons/images_lessons/1151_figure4.gif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http://sociology.hss.ntu.edu.sg/ProspectiveStudents/Documents/HS808.pdf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http://money.cnn.com/magazines/fortune/global500/2012/full_list/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Cochrane and Pain, 2004, pp. 22-3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http://www.tribunnews.com/nasional/2013/03/26/fpks-kondisi-ekonomi-tak-menentuagus-marto-lebih-baik-fokus-jadi-menkeu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http://www.ciputra-uceo.net/blog/2013/11/20/menjadi-entrepreneur-adalah-sebuah-proses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http://edukasi.kompasiana.com/2014/03/01/entrepreneurship-adalah-langkah-besar-menuju-indonesia-besar-636559.html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http://thepresidentpostindonesia.com/2012/11/19/ekonomi-dunia-yang-tak-menentu-pertumbuhan-ekonomi-indonesia/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9"/>
              </a:rPr>
              <a:t>http://elearning.gunadarma.ac.id/docmodul/pemasaran/Bab_11.pdf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https://www.sahabatnestle.co.id/Page/arsip/artikel/keuntungan-bekerja-di-perusahaan-multinasional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11"/>
              </a:rPr>
              <a:t>http://bisnis.liputan6.com/read/803415/10-perusahaan-global-terbaik-untuk-bekerja-i?p=2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12"/>
              </a:rPr>
              <a:t>http://teknologi.news.viva.co.id/news/read/448184-interbrand--apple--perusahaan-terbaik-di-dunia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13"/>
              </a:rPr>
              <a:t>http://bisnis.liputan6.com/read/636356/10-perusahaan-teratas-dunia-versi-fortune-500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85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http://www.mytechlogy.com/upload/by_users/justinalbert/121307122916CreativeLogoDesign.jpg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http://2.bp.blogspot.com/-maqkwFXpzfs/UHw3jwIZiPI/AAAAAAAACXc/cmYOGiBth9A/s400/apple-logo.jpg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http://img1.techtree.com/sites/default/files/styles/story_page_315_236/public/2013/7/LINE%20Logo.jpg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http://semanticweb.com/files/2012/01/twitter_logo.jpg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6"/>
              </a:rPr>
              <a:t>https://www.eventbrite.com/https_proxy?url=http%3A%2F%2Fmyfijourney.com%2Fwp-content%2Fuploads%2F2013%2F03%2Fht_microsoft_cc_120823_wg.jpg&amp;token=4ua2tOTj4rbm4rm54%2BGzsrCw4rO3s%2BWytbm3trS5tObf3%2B355unq7%2FXy7uU%3D&amp;eid=10315952291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7"/>
              </a:rPr>
              <a:t>http://www.strata-gee.com/wp-content/uploads/2013/01/toyota-logo2.png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http://blogoscoped.com/files/logo-template/1.gif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id-ID" dirty="0" smtClean="0"/>
              <a:t>www.binus.ac.id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020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Thank you </a:t>
            </a:r>
            <a:br>
              <a:rPr lang="en-US" sz="4800" dirty="0" smtClean="0"/>
            </a:br>
            <a:r>
              <a:rPr lang="en-US" sz="4800" dirty="0" smtClean="0"/>
              <a:t>for your attention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45513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era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2015</a:t>
            </a:r>
          </a:p>
          <a:p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menentu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80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atrick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2988" y="2617796"/>
            <a:ext cx="6777037" cy="2920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65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ck\Desktop\1151_figure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838200"/>
            <a:ext cx="3363510" cy="5537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653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Negara </a:t>
            </a:r>
            <a:r>
              <a:rPr lang="en-US" dirty="0" err="1" smtClean="0"/>
              <a:t>Berkembang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Negara </a:t>
            </a:r>
            <a:r>
              <a:rPr lang="en-US" sz="2200" dirty="0" err="1" smtClean="0"/>
              <a:t>Maju</a:t>
            </a:r>
            <a:endParaRPr lang="en-US" sz="2200" dirty="0" smtClean="0"/>
          </a:p>
          <a:p>
            <a:pPr lvl="1"/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kelahiran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populasi</a:t>
            </a:r>
            <a:r>
              <a:rPr lang="en-US" sz="2200" dirty="0" smtClean="0"/>
              <a:t> </a:t>
            </a:r>
            <a:r>
              <a:rPr lang="en-US" sz="2200" dirty="0" err="1" smtClean="0"/>
              <a:t>menurun</a:t>
            </a:r>
            <a:endParaRPr lang="en-US" sz="2200" dirty="0" smtClean="0"/>
          </a:p>
          <a:p>
            <a:pPr lvl="1"/>
            <a:r>
              <a:rPr lang="en-US" sz="2200" dirty="0" err="1" smtClean="0"/>
              <a:t>Konsumsi</a:t>
            </a:r>
            <a:r>
              <a:rPr lang="en-US" sz="2200" dirty="0" smtClean="0"/>
              <a:t> </a:t>
            </a:r>
            <a:r>
              <a:rPr lang="en-US" sz="2200" dirty="0" err="1" smtClean="0"/>
              <a:t>domestik</a:t>
            </a:r>
            <a:r>
              <a:rPr lang="en-US" sz="2200" dirty="0" smtClean="0"/>
              <a:t> </a:t>
            </a:r>
            <a:r>
              <a:rPr lang="en-US" sz="2200" dirty="0" err="1" smtClean="0"/>
              <a:t>menyusut</a:t>
            </a:r>
            <a:endParaRPr lang="en-US" sz="2200" dirty="0" smtClean="0"/>
          </a:p>
          <a:p>
            <a:pPr lvl="1"/>
            <a:r>
              <a:rPr lang="en-US" sz="2200" dirty="0" smtClean="0"/>
              <a:t>GDP </a:t>
            </a:r>
            <a:r>
              <a:rPr lang="en-US" sz="2200" dirty="0" err="1" smtClean="0"/>
              <a:t>bertumbuh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yang </a:t>
            </a:r>
            <a:r>
              <a:rPr lang="en-US" sz="2200" dirty="0" err="1" smtClean="0"/>
              <a:t>rendah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200" dirty="0" smtClean="0"/>
              <a:t>Negara </a:t>
            </a:r>
            <a:r>
              <a:rPr lang="en-US" sz="2200" dirty="0" err="1" smtClean="0"/>
              <a:t>Berkembang</a:t>
            </a:r>
            <a:endParaRPr lang="en-US" sz="2200" dirty="0" smtClean="0"/>
          </a:p>
          <a:p>
            <a:pPr lvl="1"/>
            <a:r>
              <a:rPr lang="en-US" sz="2200" dirty="0" err="1" smtClean="0"/>
              <a:t>Membutuhkan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perbaikan</a:t>
            </a:r>
            <a:r>
              <a:rPr lang="en-US" sz="2200" dirty="0" smtClean="0"/>
              <a:t> </a:t>
            </a:r>
            <a:r>
              <a:rPr lang="en-US" sz="2200" dirty="0" err="1" smtClean="0"/>
              <a:t>infrastruktur</a:t>
            </a:r>
            <a:endParaRPr lang="en-US" sz="2200" dirty="0" smtClean="0"/>
          </a:p>
          <a:p>
            <a:pPr lvl="1"/>
            <a:r>
              <a:rPr lang="en-US" sz="2200" dirty="0" err="1" smtClean="0"/>
              <a:t>Kekurangan</a:t>
            </a:r>
            <a:r>
              <a:rPr lang="en-US" sz="2200" dirty="0" smtClean="0"/>
              <a:t> modal</a:t>
            </a:r>
          </a:p>
          <a:p>
            <a:pPr lvl="1"/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edukasi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keberhasilan</a:t>
            </a:r>
            <a:endParaRPr lang="en-US" sz="2200" dirty="0" smtClean="0"/>
          </a:p>
          <a:p>
            <a:pPr lvl="1"/>
            <a:r>
              <a:rPr lang="en-US" sz="2200" dirty="0" err="1" smtClean="0"/>
              <a:t>Potensi</a:t>
            </a:r>
            <a:r>
              <a:rPr lang="en-US" sz="2200" dirty="0" smtClean="0"/>
              <a:t>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70300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26311" y="2057400"/>
            <a:ext cx="0" cy="441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02111" y="4273378"/>
            <a:ext cx="6324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131111" y="2438400"/>
            <a:ext cx="259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Foreign Demand</a:t>
            </a:r>
          </a:p>
          <a:p>
            <a:pPr algn="ctr"/>
            <a:r>
              <a:rPr lang="id-ID" dirty="0" smtClean="0"/>
              <a:t>Global Company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5131111" y="4572000"/>
            <a:ext cx="259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Growing Company</a:t>
            </a:r>
          </a:p>
          <a:p>
            <a:pPr algn="ctr"/>
            <a:r>
              <a:rPr lang="id-ID" dirty="0" smtClean="0"/>
              <a:t>(including startups)</a:t>
            </a:r>
            <a:endParaRPr lang="id-ID" dirty="0"/>
          </a:p>
        </p:txBody>
      </p:sp>
      <p:sp>
        <p:nvSpPr>
          <p:cNvPr id="13" name="Rounded Rectangle 12"/>
          <p:cNvSpPr/>
          <p:nvPr/>
        </p:nvSpPr>
        <p:spPr>
          <a:xfrm>
            <a:off x="1702111" y="4572000"/>
            <a:ext cx="2895600" cy="16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Small Company</a:t>
            </a:r>
            <a:endParaRPr lang="id-ID" dirty="0"/>
          </a:p>
        </p:txBody>
      </p:sp>
      <p:sp>
        <p:nvSpPr>
          <p:cNvPr id="14" name="Rounded Rectangle 13"/>
          <p:cNvSpPr/>
          <p:nvPr/>
        </p:nvSpPr>
        <p:spPr>
          <a:xfrm>
            <a:off x="1702111" y="2476500"/>
            <a:ext cx="2933700" cy="16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Domestic Consumption Established Interest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4454836" y="1688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Scale</a:t>
            </a:r>
            <a:endParaRPr lang="id-ID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60961" y="61722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Small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482911" y="389100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Growth</a:t>
            </a:r>
          </a:p>
          <a:p>
            <a:r>
              <a:rPr lang="id-ID" b="1" dirty="0" smtClean="0"/>
              <a:t>Rate</a:t>
            </a:r>
            <a:endParaRPr lang="id-ID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4320" y="4273378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Low/Minus</a:t>
            </a:r>
            <a:endParaRPr lang="id-ID" dirty="0"/>
          </a:p>
        </p:txBody>
      </p:sp>
      <p:sp>
        <p:nvSpPr>
          <p:cNvPr id="19" name="Up Arrow 18"/>
          <p:cNvSpPr/>
          <p:nvPr/>
        </p:nvSpPr>
        <p:spPr>
          <a:xfrm rot="2530585">
            <a:off x="5994761" y="2110113"/>
            <a:ext cx="381000" cy="5808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004497" y="1688068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GLOBALIZATION</a:t>
            </a:r>
            <a:endParaRPr lang="id-ID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80399" y="6172200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ENTREPRENEUR</a:t>
            </a:r>
            <a:endParaRPr lang="id-ID" b="1" dirty="0"/>
          </a:p>
        </p:txBody>
      </p:sp>
      <p:sp>
        <p:nvSpPr>
          <p:cNvPr id="22" name="Up Arrow 21"/>
          <p:cNvSpPr/>
          <p:nvPr/>
        </p:nvSpPr>
        <p:spPr>
          <a:xfrm rot="7671217">
            <a:off x="5843700" y="5922503"/>
            <a:ext cx="381000" cy="5808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3976335" y="20574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Large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7721911" y="435266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High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73436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26311" y="2057400"/>
            <a:ext cx="0" cy="441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702111" y="4273378"/>
            <a:ext cx="6324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131111" y="2438400"/>
            <a:ext cx="259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Foreign Demand</a:t>
            </a:r>
          </a:p>
          <a:p>
            <a:pPr algn="ctr"/>
            <a:r>
              <a:rPr lang="id-ID" dirty="0" smtClean="0"/>
              <a:t>Global Company</a:t>
            </a: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5131111" y="4572000"/>
            <a:ext cx="259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Growing Company</a:t>
            </a:r>
          </a:p>
          <a:p>
            <a:pPr algn="ctr"/>
            <a:r>
              <a:rPr lang="id-ID" dirty="0" smtClean="0"/>
              <a:t>(including startups)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1702111" y="4572000"/>
            <a:ext cx="2895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Small Company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1702111" y="2476500"/>
            <a:ext cx="29337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Domestic Consumption Established Interest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4454836" y="1688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Scale</a:t>
            </a:r>
            <a:endParaRPr lang="id-ID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60961" y="61722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Small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482911" y="389100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Growth</a:t>
            </a:r>
          </a:p>
          <a:p>
            <a:r>
              <a:rPr lang="id-ID" b="1" dirty="0" smtClean="0"/>
              <a:t>Rate</a:t>
            </a:r>
            <a:endParaRPr lang="id-ID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4320" y="4273378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Low/Minus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976335" y="20574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Large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7721911" y="435266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High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34695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</TotalTime>
  <Words>715</Words>
  <Application>Microsoft Office PowerPoint</Application>
  <PresentationFormat>On-screen Show (4:3)</PresentationFormat>
  <Paragraphs>193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Global Business on Careers</vt:lpstr>
      <vt:lpstr>Outline</vt:lpstr>
      <vt:lpstr>Apa yang terjadi di dunia saat ini?</vt:lpstr>
      <vt:lpstr>Apa yang terjadi di bisnis saat ini?</vt:lpstr>
      <vt:lpstr>Slide 5</vt:lpstr>
      <vt:lpstr>Slide 6</vt:lpstr>
      <vt:lpstr>Negara Maju dan Negara Berkembang</vt:lpstr>
      <vt:lpstr>Klasifikasi Bisnis untuk negara maju</vt:lpstr>
      <vt:lpstr>Klasifikasi Bisnis untuk negara berkembang</vt:lpstr>
      <vt:lpstr>Entrepreneurship</vt:lpstr>
      <vt:lpstr>Tahapan Entrepreneur </vt:lpstr>
      <vt:lpstr>Perusahaan Global</vt:lpstr>
      <vt:lpstr>Company’s Business Life Cycle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Company’s Business Life Cycle (cont) </vt:lpstr>
      <vt:lpstr>Structure of Skills</vt:lpstr>
      <vt:lpstr>Structure of Skills (cont)</vt:lpstr>
      <vt:lpstr>Keuntungan bekerja di Perusahaan Global</vt:lpstr>
      <vt:lpstr>Contoh Perusahaan Global terbaik</vt:lpstr>
      <vt:lpstr>Simpulan</vt:lpstr>
      <vt:lpstr>Referensi</vt:lpstr>
      <vt:lpstr>Referensi (cont)</vt:lpstr>
      <vt:lpstr>Thank you  for your attention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</dc:title>
  <dc:creator>Black</dc:creator>
  <cp:lastModifiedBy>Linda</cp:lastModifiedBy>
  <cp:revision>56</cp:revision>
  <dcterms:created xsi:type="dcterms:W3CDTF">2014-03-23T13:49:40Z</dcterms:created>
  <dcterms:modified xsi:type="dcterms:W3CDTF">2014-03-24T12:25:50Z</dcterms:modified>
</cp:coreProperties>
</file>