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328" r:id="rId6"/>
    <p:sldId id="261" r:id="rId7"/>
    <p:sldId id="331" r:id="rId8"/>
    <p:sldId id="259" r:id="rId9"/>
    <p:sldId id="262" r:id="rId10"/>
    <p:sldId id="263" r:id="rId11"/>
    <p:sldId id="329" r:id="rId12"/>
    <p:sldId id="265" r:id="rId13"/>
    <p:sldId id="266" r:id="rId14"/>
    <p:sldId id="268" r:id="rId15"/>
    <p:sldId id="321" r:id="rId16"/>
    <p:sldId id="312" r:id="rId17"/>
    <p:sldId id="322" r:id="rId18"/>
    <p:sldId id="320" r:id="rId19"/>
    <p:sldId id="313" r:id="rId20"/>
    <p:sldId id="314" r:id="rId21"/>
    <p:sldId id="315" r:id="rId22"/>
    <p:sldId id="319" r:id="rId23"/>
    <p:sldId id="316" r:id="rId24"/>
    <p:sldId id="317" r:id="rId25"/>
    <p:sldId id="318" r:id="rId26"/>
    <p:sldId id="293" r:id="rId27"/>
    <p:sldId id="323" r:id="rId28"/>
    <p:sldId id="324" r:id="rId29"/>
    <p:sldId id="325" r:id="rId30"/>
    <p:sldId id="303" r:id="rId31"/>
    <p:sldId id="304" r:id="rId32"/>
    <p:sldId id="306" r:id="rId33"/>
    <p:sldId id="308" r:id="rId34"/>
    <p:sldId id="309" r:id="rId35"/>
    <p:sldId id="326" r:id="rId36"/>
    <p:sldId id="32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4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3A9EA-5247-8643-85EF-2C4845214FEE}" type="doc">
      <dgm:prSet loTypeId="urn:microsoft.com/office/officeart/2005/8/layout/hList7#1" loCatId="cycle" qsTypeId="urn:microsoft.com/office/officeart/2005/8/quickstyle/simple4" qsCatId="simple" csTypeId="urn:microsoft.com/office/officeart/2005/8/colors/accent1_2" csCatId="accent1" phldr="1"/>
      <dgm:spPr/>
    </dgm:pt>
    <dgm:pt modelId="{AEDA64BD-9B8E-1948-AB5E-4C75A2093A1E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7DEED9A2-779C-184A-9418-F53C6D597D74}" type="parTrans" cxnId="{E3F2D204-A2AD-284E-BEF2-8EC24C1004C2}">
      <dgm:prSet/>
      <dgm:spPr/>
      <dgm:t>
        <a:bodyPr/>
        <a:lstStyle/>
        <a:p>
          <a:endParaRPr lang="en-US"/>
        </a:p>
      </dgm:t>
    </dgm:pt>
    <dgm:pt modelId="{BFEA811C-99D3-6541-AF9F-4DA6FD91E3F6}" type="sibTrans" cxnId="{E3F2D204-A2AD-284E-BEF2-8EC24C1004C2}">
      <dgm:prSet/>
      <dgm:spPr/>
      <dgm:t>
        <a:bodyPr/>
        <a:lstStyle/>
        <a:p>
          <a:endParaRPr lang="en-US"/>
        </a:p>
      </dgm:t>
    </dgm:pt>
    <dgm:pt modelId="{65F97D3E-F5BE-EE4B-A8D5-DE0930BBE520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593393EE-19C1-744F-887A-43DCA5A0C3E8}" type="parTrans" cxnId="{F97116E9-0067-8841-AF49-E9BBC1992C4B}">
      <dgm:prSet/>
      <dgm:spPr/>
      <dgm:t>
        <a:bodyPr/>
        <a:lstStyle/>
        <a:p>
          <a:endParaRPr lang="en-US"/>
        </a:p>
      </dgm:t>
    </dgm:pt>
    <dgm:pt modelId="{2BBA6140-DA02-DD40-91B4-FE30D9F1C3C4}" type="sibTrans" cxnId="{F97116E9-0067-8841-AF49-E9BBC1992C4B}">
      <dgm:prSet/>
      <dgm:spPr/>
      <dgm:t>
        <a:bodyPr/>
        <a:lstStyle/>
        <a:p>
          <a:endParaRPr lang="en-US"/>
        </a:p>
      </dgm:t>
    </dgm:pt>
    <dgm:pt modelId="{D190AEF7-4EC9-2A4B-852A-647AEBE62035}">
      <dgm:prSet phldrT="[Text]"/>
      <dgm:spPr/>
      <dgm:t>
        <a:bodyPr/>
        <a:lstStyle/>
        <a:p>
          <a:r>
            <a:rPr lang="en-US" dirty="0" smtClean="0"/>
            <a:t>Partners</a:t>
          </a:r>
          <a:endParaRPr lang="en-US" dirty="0"/>
        </a:p>
      </dgm:t>
    </dgm:pt>
    <dgm:pt modelId="{D16532AD-77B6-7A40-A145-BF3564D35D1D}" type="parTrans" cxnId="{5848ABD7-DAF9-DB48-9459-D17F97565E0E}">
      <dgm:prSet/>
      <dgm:spPr/>
      <dgm:t>
        <a:bodyPr/>
        <a:lstStyle/>
        <a:p>
          <a:endParaRPr lang="en-US"/>
        </a:p>
      </dgm:t>
    </dgm:pt>
    <dgm:pt modelId="{365400A2-4CF4-D547-BA53-EE88E210A3CE}" type="sibTrans" cxnId="{5848ABD7-DAF9-DB48-9459-D17F97565E0E}">
      <dgm:prSet/>
      <dgm:spPr/>
      <dgm:t>
        <a:bodyPr/>
        <a:lstStyle/>
        <a:p>
          <a:endParaRPr lang="en-US"/>
        </a:p>
      </dgm:t>
    </dgm:pt>
    <dgm:pt modelId="{C2BD31D4-BF5F-EC4A-AA32-D67FC8C5CF2D}">
      <dgm:prSet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FAB002ED-439A-A44A-B9DA-A7514DBC6740}" type="parTrans" cxnId="{6D1EDCC5-8EBF-DE48-B903-9A4FF45A171F}">
      <dgm:prSet/>
      <dgm:spPr/>
      <dgm:t>
        <a:bodyPr/>
        <a:lstStyle/>
        <a:p>
          <a:endParaRPr lang="en-US"/>
        </a:p>
      </dgm:t>
    </dgm:pt>
    <dgm:pt modelId="{3F41E1E9-7C30-7D46-901F-E9E7DB76E462}" type="sibTrans" cxnId="{6D1EDCC5-8EBF-DE48-B903-9A4FF45A171F}">
      <dgm:prSet/>
      <dgm:spPr/>
      <dgm:t>
        <a:bodyPr/>
        <a:lstStyle/>
        <a:p>
          <a:endParaRPr lang="en-US"/>
        </a:p>
      </dgm:t>
    </dgm:pt>
    <dgm:pt modelId="{65B22EE4-1070-DB49-8F01-61D9DB6D08D0}" type="pres">
      <dgm:prSet presAssocID="{A4A3A9EA-5247-8643-85EF-2C4845214FEE}" presName="Name0" presStyleCnt="0">
        <dgm:presLayoutVars>
          <dgm:dir/>
          <dgm:resizeHandles val="exact"/>
        </dgm:presLayoutVars>
      </dgm:prSet>
      <dgm:spPr/>
    </dgm:pt>
    <dgm:pt modelId="{958C0D53-86DA-8641-8CC9-51D49FAD54FB}" type="pres">
      <dgm:prSet presAssocID="{A4A3A9EA-5247-8643-85EF-2C4845214FEE}" presName="fgShape" presStyleLbl="fgShp" presStyleIdx="0" presStyleCnt="1"/>
      <dgm:spPr/>
    </dgm:pt>
    <dgm:pt modelId="{D0D8C8C1-39AB-B24B-A284-8BA66591B4FE}" type="pres">
      <dgm:prSet presAssocID="{A4A3A9EA-5247-8643-85EF-2C4845214FEE}" presName="linComp" presStyleCnt="0"/>
      <dgm:spPr/>
    </dgm:pt>
    <dgm:pt modelId="{AC719824-B7C7-094C-8177-C01345D0DD89}" type="pres">
      <dgm:prSet presAssocID="{AEDA64BD-9B8E-1948-AB5E-4C75A2093A1E}" presName="compNode" presStyleCnt="0"/>
      <dgm:spPr/>
    </dgm:pt>
    <dgm:pt modelId="{F233F6F1-9467-F74C-8EEE-5241F0D42578}" type="pres">
      <dgm:prSet presAssocID="{AEDA64BD-9B8E-1948-AB5E-4C75A2093A1E}" presName="bkgdShape" presStyleLbl="node1" presStyleIdx="0" presStyleCnt="4"/>
      <dgm:spPr/>
      <dgm:t>
        <a:bodyPr/>
        <a:lstStyle/>
        <a:p>
          <a:endParaRPr lang="en-US"/>
        </a:p>
      </dgm:t>
    </dgm:pt>
    <dgm:pt modelId="{93C5B56B-EC4A-8840-860B-6B8548956DAD}" type="pres">
      <dgm:prSet presAssocID="{AEDA64BD-9B8E-1948-AB5E-4C75A2093A1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CF9FA-DA9C-D147-8719-790201BAD81F}" type="pres">
      <dgm:prSet presAssocID="{AEDA64BD-9B8E-1948-AB5E-4C75A2093A1E}" presName="invisiNode" presStyleLbl="node1" presStyleIdx="0" presStyleCnt="4"/>
      <dgm:spPr/>
    </dgm:pt>
    <dgm:pt modelId="{F06966F2-C731-4349-9C07-A0F98247CC64}" type="pres">
      <dgm:prSet presAssocID="{AEDA64BD-9B8E-1948-AB5E-4C75A2093A1E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69F912B9-2960-9C44-9EBF-DFC8676FB782}" type="pres">
      <dgm:prSet presAssocID="{BFEA811C-99D3-6541-AF9F-4DA6FD91E3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43381A-E675-1D46-8C8C-032E226E5BAF}" type="pres">
      <dgm:prSet presAssocID="{C2BD31D4-BF5F-EC4A-AA32-D67FC8C5CF2D}" presName="compNode" presStyleCnt="0"/>
      <dgm:spPr/>
    </dgm:pt>
    <dgm:pt modelId="{80BF4ECB-4D16-5542-AE3F-60238DF9130D}" type="pres">
      <dgm:prSet presAssocID="{C2BD31D4-BF5F-EC4A-AA32-D67FC8C5CF2D}" presName="bkgdShape" presStyleLbl="node1" presStyleIdx="1" presStyleCnt="4"/>
      <dgm:spPr/>
      <dgm:t>
        <a:bodyPr/>
        <a:lstStyle/>
        <a:p>
          <a:endParaRPr lang="en-US"/>
        </a:p>
      </dgm:t>
    </dgm:pt>
    <dgm:pt modelId="{30B02571-2169-9240-8F65-ED4ABCBC70EC}" type="pres">
      <dgm:prSet presAssocID="{C2BD31D4-BF5F-EC4A-AA32-D67FC8C5CF2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69B0B-541F-004D-BDB2-4E8023DD4956}" type="pres">
      <dgm:prSet presAssocID="{C2BD31D4-BF5F-EC4A-AA32-D67FC8C5CF2D}" presName="invisiNode" presStyleLbl="node1" presStyleIdx="1" presStyleCnt="4"/>
      <dgm:spPr/>
    </dgm:pt>
    <dgm:pt modelId="{D73A6564-4F43-004C-9D09-20849895F2A8}" type="pres">
      <dgm:prSet presAssocID="{C2BD31D4-BF5F-EC4A-AA32-D67FC8C5CF2D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77D1D8B2-F7ED-5648-89C3-A5727BEE301E}" type="pres">
      <dgm:prSet presAssocID="{3F41E1E9-7C30-7D46-901F-E9E7DB76E4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1E2D8E-EAD2-F94A-B3F9-907AF269E01D}" type="pres">
      <dgm:prSet presAssocID="{65F97D3E-F5BE-EE4B-A8D5-DE0930BBE520}" presName="compNode" presStyleCnt="0"/>
      <dgm:spPr/>
    </dgm:pt>
    <dgm:pt modelId="{A7C694D0-BAF4-CE4D-B76E-BD5EA0F95506}" type="pres">
      <dgm:prSet presAssocID="{65F97D3E-F5BE-EE4B-A8D5-DE0930BBE520}" presName="bkgdShape" presStyleLbl="node1" presStyleIdx="2" presStyleCnt="4"/>
      <dgm:spPr/>
      <dgm:t>
        <a:bodyPr/>
        <a:lstStyle/>
        <a:p>
          <a:endParaRPr lang="en-US"/>
        </a:p>
      </dgm:t>
    </dgm:pt>
    <dgm:pt modelId="{2387A461-0382-CF42-8BEB-BE52D170DF94}" type="pres">
      <dgm:prSet presAssocID="{65F97D3E-F5BE-EE4B-A8D5-DE0930BBE52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CADB2-6F85-EB40-999F-C3F509515071}" type="pres">
      <dgm:prSet presAssocID="{65F97D3E-F5BE-EE4B-A8D5-DE0930BBE520}" presName="invisiNode" presStyleLbl="node1" presStyleIdx="2" presStyleCnt="4"/>
      <dgm:spPr/>
    </dgm:pt>
    <dgm:pt modelId="{CF9C819B-8160-EA4C-A728-60CB4E71C047}" type="pres">
      <dgm:prSet presAssocID="{65F97D3E-F5BE-EE4B-A8D5-DE0930BBE52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4A0E30-F241-624A-AD67-0EC8961B917C}" type="pres">
      <dgm:prSet presAssocID="{2BBA6140-DA02-DD40-91B4-FE30D9F1C3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E4F540E-6DE2-3745-9C7B-394EB9FDF9D2}" type="pres">
      <dgm:prSet presAssocID="{D190AEF7-4EC9-2A4B-852A-647AEBE62035}" presName="compNode" presStyleCnt="0"/>
      <dgm:spPr/>
    </dgm:pt>
    <dgm:pt modelId="{6DD32BA2-7DC4-8549-8653-311E888AF1CE}" type="pres">
      <dgm:prSet presAssocID="{D190AEF7-4EC9-2A4B-852A-647AEBE62035}" presName="bkgdShape" presStyleLbl="node1" presStyleIdx="3" presStyleCnt="4"/>
      <dgm:spPr/>
      <dgm:t>
        <a:bodyPr/>
        <a:lstStyle/>
        <a:p>
          <a:endParaRPr lang="en-US"/>
        </a:p>
      </dgm:t>
    </dgm:pt>
    <dgm:pt modelId="{A6089973-E963-1645-A113-CF4E9BF87CCF}" type="pres">
      <dgm:prSet presAssocID="{D190AEF7-4EC9-2A4B-852A-647AEBE6203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75D55-565F-0A41-A511-E28F1F015136}" type="pres">
      <dgm:prSet presAssocID="{D190AEF7-4EC9-2A4B-852A-647AEBE62035}" presName="invisiNode" presStyleLbl="node1" presStyleIdx="3" presStyleCnt="4"/>
      <dgm:spPr/>
    </dgm:pt>
    <dgm:pt modelId="{D808C7BB-BA8E-5A49-86E3-D83DE6CA701A}" type="pres">
      <dgm:prSet presAssocID="{D190AEF7-4EC9-2A4B-852A-647AEBE62035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97308DC-1CCB-4878-9E81-5C9CB1040712}" type="presOf" srcId="{65F97D3E-F5BE-EE4B-A8D5-DE0930BBE520}" destId="{A7C694D0-BAF4-CE4D-B76E-BD5EA0F95506}" srcOrd="0" destOrd="0" presId="urn:microsoft.com/office/officeart/2005/8/layout/hList7#1"/>
    <dgm:cxn modelId="{42EEBB84-E3E6-4147-AD4A-B4DA9285F9D4}" type="presOf" srcId="{C2BD31D4-BF5F-EC4A-AA32-D67FC8C5CF2D}" destId="{80BF4ECB-4D16-5542-AE3F-60238DF9130D}" srcOrd="0" destOrd="0" presId="urn:microsoft.com/office/officeart/2005/8/layout/hList7#1"/>
    <dgm:cxn modelId="{E3F2D204-A2AD-284E-BEF2-8EC24C1004C2}" srcId="{A4A3A9EA-5247-8643-85EF-2C4845214FEE}" destId="{AEDA64BD-9B8E-1948-AB5E-4C75A2093A1E}" srcOrd="0" destOrd="0" parTransId="{7DEED9A2-779C-184A-9418-F53C6D597D74}" sibTransId="{BFEA811C-99D3-6541-AF9F-4DA6FD91E3F6}"/>
    <dgm:cxn modelId="{C325B7D5-BC40-4CE5-B0F5-A3A43CCFCE19}" type="presOf" srcId="{AEDA64BD-9B8E-1948-AB5E-4C75A2093A1E}" destId="{F233F6F1-9467-F74C-8EEE-5241F0D42578}" srcOrd="0" destOrd="0" presId="urn:microsoft.com/office/officeart/2005/8/layout/hList7#1"/>
    <dgm:cxn modelId="{6D1EDCC5-8EBF-DE48-B903-9A4FF45A171F}" srcId="{A4A3A9EA-5247-8643-85EF-2C4845214FEE}" destId="{C2BD31D4-BF5F-EC4A-AA32-D67FC8C5CF2D}" srcOrd="1" destOrd="0" parTransId="{FAB002ED-439A-A44A-B9DA-A7514DBC6740}" sibTransId="{3F41E1E9-7C30-7D46-901F-E9E7DB76E462}"/>
    <dgm:cxn modelId="{7E5AF6E3-1B8F-4EEE-9A19-FAECA290E685}" type="presOf" srcId="{A4A3A9EA-5247-8643-85EF-2C4845214FEE}" destId="{65B22EE4-1070-DB49-8F01-61D9DB6D08D0}" srcOrd="0" destOrd="0" presId="urn:microsoft.com/office/officeart/2005/8/layout/hList7#1"/>
    <dgm:cxn modelId="{F091A690-19A1-437E-B912-F7A38C7F7855}" type="presOf" srcId="{D190AEF7-4EC9-2A4B-852A-647AEBE62035}" destId="{6DD32BA2-7DC4-8549-8653-311E888AF1CE}" srcOrd="0" destOrd="0" presId="urn:microsoft.com/office/officeart/2005/8/layout/hList7#1"/>
    <dgm:cxn modelId="{B20D0C87-FA48-409C-8A29-F80609A3C196}" type="presOf" srcId="{D190AEF7-4EC9-2A4B-852A-647AEBE62035}" destId="{A6089973-E963-1645-A113-CF4E9BF87CCF}" srcOrd="1" destOrd="0" presId="urn:microsoft.com/office/officeart/2005/8/layout/hList7#1"/>
    <dgm:cxn modelId="{ECA80C4E-73E3-47E6-87E6-52FE3BE96828}" type="presOf" srcId="{C2BD31D4-BF5F-EC4A-AA32-D67FC8C5CF2D}" destId="{30B02571-2169-9240-8F65-ED4ABCBC70EC}" srcOrd="1" destOrd="0" presId="urn:microsoft.com/office/officeart/2005/8/layout/hList7#1"/>
    <dgm:cxn modelId="{5F595803-D0DE-41DE-BFB2-7970B7B69A39}" type="presOf" srcId="{2BBA6140-DA02-DD40-91B4-FE30D9F1C3C4}" destId="{154A0E30-F241-624A-AD67-0EC8961B917C}" srcOrd="0" destOrd="0" presId="urn:microsoft.com/office/officeart/2005/8/layout/hList7#1"/>
    <dgm:cxn modelId="{C295F760-380B-4B84-A2AE-2364D7B8EBB3}" type="presOf" srcId="{3F41E1E9-7C30-7D46-901F-E9E7DB76E462}" destId="{77D1D8B2-F7ED-5648-89C3-A5727BEE301E}" srcOrd="0" destOrd="0" presId="urn:microsoft.com/office/officeart/2005/8/layout/hList7#1"/>
    <dgm:cxn modelId="{F714BE5C-37FE-4AE7-B1A2-FDEA545FD111}" type="presOf" srcId="{65F97D3E-F5BE-EE4B-A8D5-DE0930BBE520}" destId="{2387A461-0382-CF42-8BEB-BE52D170DF94}" srcOrd="1" destOrd="0" presId="urn:microsoft.com/office/officeart/2005/8/layout/hList7#1"/>
    <dgm:cxn modelId="{F97116E9-0067-8841-AF49-E9BBC1992C4B}" srcId="{A4A3A9EA-5247-8643-85EF-2C4845214FEE}" destId="{65F97D3E-F5BE-EE4B-A8D5-DE0930BBE520}" srcOrd="2" destOrd="0" parTransId="{593393EE-19C1-744F-887A-43DCA5A0C3E8}" sibTransId="{2BBA6140-DA02-DD40-91B4-FE30D9F1C3C4}"/>
    <dgm:cxn modelId="{5848ABD7-DAF9-DB48-9459-D17F97565E0E}" srcId="{A4A3A9EA-5247-8643-85EF-2C4845214FEE}" destId="{D190AEF7-4EC9-2A4B-852A-647AEBE62035}" srcOrd="3" destOrd="0" parTransId="{D16532AD-77B6-7A40-A145-BF3564D35D1D}" sibTransId="{365400A2-4CF4-D547-BA53-EE88E210A3CE}"/>
    <dgm:cxn modelId="{DDAB6928-47B8-4812-AE30-F4A7B08DF1CB}" type="presOf" srcId="{AEDA64BD-9B8E-1948-AB5E-4C75A2093A1E}" destId="{93C5B56B-EC4A-8840-860B-6B8548956DAD}" srcOrd="1" destOrd="0" presId="urn:microsoft.com/office/officeart/2005/8/layout/hList7#1"/>
    <dgm:cxn modelId="{8D7EC420-4139-4934-BFB1-01517D442C03}" type="presOf" srcId="{BFEA811C-99D3-6541-AF9F-4DA6FD91E3F6}" destId="{69F912B9-2960-9C44-9EBF-DFC8676FB782}" srcOrd="0" destOrd="0" presId="urn:microsoft.com/office/officeart/2005/8/layout/hList7#1"/>
    <dgm:cxn modelId="{F8F010CC-72E2-4284-B9CE-32FF08D78A79}" type="presParOf" srcId="{65B22EE4-1070-DB49-8F01-61D9DB6D08D0}" destId="{958C0D53-86DA-8641-8CC9-51D49FAD54FB}" srcOrd="0" destOrd="0" presId="urn:microsoft.com/office/officeart/2005/8/layout/hList7#1"/>
    <dgm:cxn modelId="{5CE14CB1-346A-4577-B4F5-F20E6EB1FBAD}" type="presParOf" srcId="{65B22EE4-1070-DB49-8F01-61D9DB6D08D0}" destId="{D0D8C8C1-39AB-B24B-A284-8BA66591B4FE}" srcOrd="1" destOrd="0" presId="urn:microsoft.com/office/officeart/2005/8/layout/hList7#1"/>
    <dgm:cxn modelId="{0120DEE7-F561-42C2-8630-48B4B5A11929}" type="presParOf" srcId="{D0D8C8C1-39AB-B24B-A284-8BA66591B4FE}" destId="{AC719824-B7C7-094C-8177-C01345D0DD89}" srcOrd="0" destOrd="0" presId="urn:microsoft.com/office/officeart/2005/8/layout/hList7#1"/>
    <dgm:cxn modelId="{4C23F7D1-1F9E-4D55-8A12-2FEB29FE2C6C}" type="presParOf" srcId="{AC719824-B7C7-094C-8177-C01345D0DD89}" destId="{F233F6F1-9467-F74C-8EEE-5241F0D42578}" srcOrd="0" destOrd="0" presId="urn:microsoft.com/office/officeart/2005/8/layout/hList7#1"/>
    <dgm:cxn modelId="{0B45B805-30AF-4A44-8DC5-33799BBAD9A5}" type="presParOf" srcId="{AC719824-B7C7-094C-8177-C01345D0DD89}" destId="{93C5B56B-EC4A-8840-860B-6B8548956DAD}" srcOrd="1" destOrd="0" presId="urn:microsoft.com/office/officeart/2005/8/layout/hList7#1"/>
    <dgm:cxn modelId="{CEB1C095-A4B7-4D89-BC32-8E1BE9FD91DE}" type="presParOf" srcId="{AC719824-B7C7-094C-8177-C01345D0DD89}" destId="{740CF9FA-DA9C-D147-8719-790201BAD81F}" srcOrd="2" destOrd="0" presId="urn:microsoft.com/office/officeart/2005/8/layout/hList7#1"/>
    <dgm:cxn modelId="{25B8CBDC-0E96-49D8-8897-329A487236DE}" type="presParOf" srcId="{AC719824-B7C7-094C-8177-C01345D0DD89}" destId="{F06966F2-C731-4349-9C07-A0F98247CC64}" srcOrd="3" destOrd="0" presId="urn:microsoft.com/office/officeart/2005/8/layout/hList7#1"/>
    <dgm:cxn modelId="{5814CC7A-055D-4705-8CBF-FC9A7F20E594}" type="presParOf" srcId="{D0D8C8C1-39AB-B24B-A284-8BA66591B4FE}" destId="{69F912B9-2960-9C44-9EBF-DFC8676FB782}" srcOrd="1" destOrd="0" presId="urn:microsoft.com/office/officeart/2005/8/layout/hList7#1"/>
    <dgm:cxn modelId="{B051A5EF-BBCE-4275-BDEC-CB5D55AE4D62}" type="presParOf" srcId="{D0D8C8C1-39AB-B24B-A284-8BA66591B4FE}" destId="{7043381A-E675-1D46-8C8C-032E226E5BAF}" srcOrd="2" destOrd="0" presId="urn:microsoft.com/office/officeart/2005/8/layout/hList7#1"/>
    <dgm:cxn modelId="{A6DFF008-2D22-40EA-8357-D653790A226E}" type="presParOf" srcId="{7043381A-E675-1D46-8C8C-032E226E5BAF}" destId="{80BF4ECB-4D16-5542-AE3F-60238DF9130D}" srcOrd="0" destOrd="0" presId="urn:microsoft.com/office/officeart/2005/8/layout/hList7#1"/>
    <dgm:cxn modelId="{1034FDFF-2D9B-4EB7-87E3-1E6A2C7EAE6A}" type="presParOf" srcId="{7043381A-E675-1D46-8C8C-032E226E5BAF}" destId="{30B02571-2169-9240-8F65-ED4ABCBC70EC}" srcOrd="1" destOrd="0" presId="urn:microsoft.com/office/officeart/2005/8/layout/hList7#1"/>
    <dgm:cxn modelId="{68D78BDD-BD0B-47FC-9859-9BCB42B6E698}" type="presParOf" srcId="{7043381A-E675-1D46-8C8C-032E226E5BAF}" destId="{14369B0B-541F-004D-BDB2-4E8023DD4956}" srcOrd="2" destOrd="0" presId="urn:microsoft.com/office/officeart/2005/8/layout/hList7#1"/>
    <dgm:cxn modelId="{1443AE69-D3DE-4595-B960-A243F5162E98}" type="presParOf" srcId="{7043381A-E675-1D46-8C8C-032E226E5BAF}" destId="{D73A6564-4F43-004C-9D09-20849895F2A8}" srcOrd="3" destOrd="0" presId="urn:microsoft.com/office/officeart/2005/8/layout/hList7#1"/>
    <dgm:cxn modelId="{CAC47C1F-FCCF-4CA8-B9F6-2E21A00E3A8D}" type="presParOf" srcId="{D0D8C8C1-39AB-B24B-A284-8BA66591B4FE}" destId="{77D1D8B2-F7ED-5648-89C3-A5727BEE301E}" srcOrd="3" destOrd="0" presId="urn:microsoft.com/office/officeart/2005/8/layout/hList7#1"/>
    <dgm:cxn modelId="{C48E2A56-F253-4EF0-96B0-C620DECDE0C3}" type="presParOf" srcId="{D0D8C8C1-39AB-B24B-A284-8BA66591B4FE}" destId="{AB1E2D8E-EAD2-F94A-B3F9-907AF269E01D}" srcOrd="4" destOrd="0" presId="urn:microsoft.com/office/officeart/2005/8/layout/hList7#1"/>
    <dgm:cxn modelId="{14B19101-89AE-4CAC-8746-154CA473C6C9}" type="presParOf" srcId="{AB1E2D8E-EAD2-F94A-B3F9-907AF269E01D}" destId="{A7C694D0-BAF4-CE4D-B76E-BD5EA0F95506}" srcOrd="0" destOrd="0" presId="urn:microsoft.com/office/officeart/2005/8/layout/hList7#1"/>
    <dgm:cxn modelId="{8E98AEDE-5183-4122-8C12-D9D44738231C}" type="presParOf" srcId="{AB1E2D8E-EAD2-F94A-B3F9-907AF269E01D}" destId="{2387A461-0382-CF42-8BEB-BE52D170DF94}" srcOrd="1" destOrd="0" presId="urn:microsoft.com/office/officeart/2005/8/layout/hList7#1"/>
    <dgm:cxn modelId="{00A4258D-51F3-4A82-93CD-8AF94372BEBE}" type="presParOf" srcId="{AB1E2D8E-EAD2-F94A-B3F9-907AF269E01D}" destId="{EE8CADB2-6F85-EB40-999F-C3F509515071}" srcOrd="2" destOrd="0" presId="urn:microsoft.com/office/officeart/2005/8/layout/hList7#1"/>
    <dgm:cxn modelId="{4EFB0B36-54EB-401A-BE9F-452885BA75FB}" type="presParOf" srcId="{AB1E2D8E-EAD2-F94A-B3F9-907AF269E01D}" destId="{CF9C819B-8160-EA4C-A728-60CB4E71C047}" srcOrd="3" destOrd="0" presId="urn:microsoft.com/office/officeart/2005/8/layout/hList7#1"/>
    <dgm:cxn modelId="{0AD79514-AEF6-4262-86EB-9023A0D47946}" type="presParOf" srcId="{D0D8C8C1-39AB-B24B-A284-8BA66591B4FE}" destId="{154A0E30-F241-624A-AD67-0EC8961B917C}" srcOrd="5" destOrd="0" presId="urn:microsoft.com/office/officeart/2005/8/layout/hList7#1"/>
    <dgm:cxn modelId="{8091A7DD-E40E-4F87-8634-1412451ECA28}" type="presParOf" srcId="{D0D8C8C1-39AB-B24B-A284-8BA66591B4FE}" destId="{BE4F540E-6DE2-3745-9C7B-394EB9FDF9D2}" srcOrd="6" destOrd="0" presId="urn:microsoft.com/office/officeart/2005/8/layout/hList7#1"/>
    <dgm:cxn modelId="{ECFD9AD7-5C21-4F7E-B48D-91CBE69C3E79}" type="presParOf" srcId="{BE4F540E-6DE2-3745-9C7B-394EB9FDF9D2}" destId="{6DD32BA2-7DC4-8549-8653-311E888AF1CE}" srcOrd="0" destOrd="0" presId="urn:microsoft.com/office/officeart/2005/8/layout/hList7#1"/>
    <dgm:cxn modelId="{6051150C-5DE8-45DB-8F2B-9C21B52D4163}" type="presParOf" srcId="{BE4F540E-6DE2-3745-9C7B-394EB9FDF9D2}" destId="{A6089973-E963-1645-A113-CF4E9BF87CCF}" srcOrd="1" destOrd="0" presId="urn:microsoft.com/office/officeart/2005/8/layout/hList7#1"/>
    <dgm:cxn modelId="{3F04D59E-4D24-4325-8A8C-9985011D3C53}" type="presParOf" srcId="{BE4F540E-6DE2-3745-9C7B-394EB9FDF9D2}" destId="{FF875D55-565F-0A41-A511-E28F1F015136}" srcOrd="2" destOrd="0" presId="urn:microsoft.com/office/officeart/2005/8/layout/hList7#1"/>
    <dgm:cxn modelId="{E79FDB4A-73FB-4641-8A71-4113B9EC4B46}" type="presParOf" srcId="{BE4F540E-6DE2-3745-9C7B-394EB9FDF9D2}" destId="{D808C7BB-BA8E-5A49-86E3-D83DE6CA701A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3F6F1-9467-F74C-8EEE-5241F0D42578}">
      <dsp:nvSpPr>
        <dsp:cNvPr id="0" name=""/>
        <dsp:cNvSpPr/>
      </dsp:nvSpPr>
      <dsp:spPr>
        <a:xfrm>
          <a:off x="1727" y="0"/>
          <a:ext cx="1810613" cy="3451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People</a:t>
          </a:r>
          <a:endParaRPr lang="en-US" sz="2900" kern="1200" dirty="0"/>
        </a:p>
      </dsp:txBody>
      <dsp:txXfrm>
        <a:off x="1727" y="1380490"/>
        <a:ext cx="1810613" cy="1380490"/>
      </dsp:txXfrm>
    </dsp:sp>
    <dsp:sp modelId="{F06966F2-C731-4349-9C07-A0F98247CC64}">
      <dsp:nvSpPr>
        <dsp:cNvPr id="0" name=""/>
        <dsp:cNvSpPr/>
      </dsp:nvSpPr>
      <dsp:spPr>
        <a:xfrm>
          <a:off x="332404" y="207073"/>
          <a:ext cx="1149257" cy="11492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BF4ECB-4D16-5542-AE3F-60238DF9130D}">
      <dsp:nvSpPr>
        <dsp:cNvPr id="0" name=""/>
        <dsp:cNvSpPr/>
      </dsp:nvSpPr>
      <dsp:spPr>
        <a:xfrm>
          <a:off x="1866658" y="0"/>
          <a:ext cx="1810613" cy="3451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Process</a:t>
          </a:r>
          <a:endParaRPr lang="en-US" sz="2900" kern="1200" dirty="0"/>
        </a:p>
      </dsp:txBody>
      <dsp:txXfrm>
        <a:off x="1866658" y="1380490"/>
        <a:ext cx="1810613" cy="1380490"/>
      </dsp:txXfrm>
    </dsp:sp>
    <dsp:sp modelId="{D73A6564-4F43-004C-9D09-20849895F2A8}">
      <dsp:nvSpPr>
        <dsp:cNvPr id="0" name=""/>
        <dsp:cNvSpPr/>
      </dsp:nvSpPr>
      <dsp:spPr>
        <a:xfrm>
          <a:off x="2197336" y="207073"/>
          <a:ext cx="1149257" cy="114925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C694D0-BAF4-CE4D-B76E-BD5EA0F95506}">
      <dsp:nvSpPr>
        <dsp:cNvPr id="0" name=""/>
        <dsp:cNvSpPr/>
      </dsp:nvSpPr>
      <dsp:spPr>
        <a:xfrm>
          <a:off x="3731590" y="0"/>
          <a:ext cx="1810613" cy="3451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Products</a:t>
          </a:r>
          <a:endParaRPr lang="en-US" sz="2900" kern="1200" dirty="0"/>
        </a:p>
      </dsp:txBody>
      <dsp:txXfrm>
        <a:off x="3731590" y="1380490"/>
        <a:ext cx="1810613" cy="1380490"/>
      </dsp:txXfrm>
    </dsp:sp>
    <dsp:sp modelId="{CF9C819B-8160-EA4C-A728-60CB4E71C047}">
      <dsp:nvSpPr>
        <dsp:cNvPr id="0" name=""/>
        <dsp:cNvSpPr/>
      </dsp:nvSpPr>
      <dsp:spPr>
        <a:xfrm>
          <a:off x="4062267" y="207073"/>
          <a:ext cx="1149257" cy="114925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D32BA2-7DC4-8549-8653-311E888AF1CE}">
      <dsp:nvSpPr>
        <dsp:cNvPr id="0" name=""/>
        <dsp:cNvSpPr/>
      </dsp:nvSpPr>
      <dsp:spPr>
        <a:xfrm>
          <a:off x="5596521" y="0"/>
          <a:ext cx="1810613" cy="3451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Partners</a:t>
          </a:r>
          <a:endParaRPr lang="en-US" sz="2900" kern="1200" dirty="0"/>
        </a:p>
      </dsp:txBody>
      <dsp:txXfrm>
        <a:off x="5596521" y="1380490"/>
        <a:ext cx="1810613" cy="1380490"/>
      </dsp:txXfrm>
    </dsp:sp>
    <dsp:sp modelId="{D808C7BB-BA8E-5A49-86E3-D83DE6CA701A}">
      <dsp:nvSpPr>
        <dsp:cNvPr id="0" name=""/>
        <dsp:cNvSpPr/>
      </dsp:nvSpPr>
      <dsp:spPr>
        <a:xfrm>
          <a:off x="5927199" y="207073"/>
          <a:ext cx="1149257" cy="1149257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8C0D53-86DA-8641-8CC9-51D49FAD54FB}">
      <dsp:nvSpPr>
        <dsp:cNvPr id="0" name=""/>
        <dsp:cNvSpPr/>
      </dsp:nvSpPr>
      <dsp:spPr>
        <a:xfrm>
          <a:off x="296354" y="2760980"/>
          <a:ext cx="6816153" cy="51768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522634-FCB2-40D0-B4D2-E147F8911DE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97AFAD-D4B6-4FD4-B721-9A2AAE00A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fis.ch" TargetMode="External"/><Relationship Id="rId2" Type="http://schemas.openxmlformats.org/officeDocument/2006/relationships/hyperlink" Target="http://www.pinkelephan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tuke.sk/fei-cit/sarnovsky/RIP/zadania/Tan.pdf" TargetMode="External"/><Relationship Id="rId2" Type="http://schemas.openxmlformats.org/officeDocument/2006/relationships/hyperlink" Target="http://www.isaca.org/Journal/Past-Issues/2012/Volume-4/Documents/jol12v4-10-Key-Rul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us.ac.id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IT Service Management</a:t>
            </a:r>
            <a:br>
              <a:rPr lang="en-US" dirty="0" smtClean="0"/>
            </a:br>
            <a:r>
              <a:rPr lang="en-US" dirty="0" smtClean="0"/>
              <a:t>(ITIL Framework)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90800"/>
            <a:ext cx="7239000" cy="2819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Albert Fleming </a:t>
            </a:r>
            <a:r>
              <a:rPr lang="en-US" dirty="0" err="1" smtClean="0"/>
              <a:t>Lukito</a:t>
            </a:r>
            <a:r>
              <a:rPr lang="en-US" dirty="0" smtClean="0"/>
              <a:t>		</a:t>
            </a:r>
          </a:p>
          <a:p>
            <a:pPr algn="l"/>
            <a:r>
              <a:rPr lang="en-US" dirty="0" err="1" smtClean="0"/>
              <a:t>Agusdianto</a:t>
            </a:r>
            <a:r>
              <a:rPr lang="en-US" dirty="0" smtClean="0"/>
              <a:t>			</a:t>
            </a:r>
          </a:p>
          <a:p>
            <a:pPr algn="l"/>
            <a:r>
              <a:rPr lang="en-US" dirty="0" err="1" smtClean="0"/>
              <a:t>Bayu</a:t>
            </a:r>
            <a:r>
              <a:rPr lang="en-US" dirty="0" smtClean="0"/>
              <a:t> </a:t>
            </a:r>
            <a:r>
              <a:rPr lang="en-US" dirty="0" err="1" smtClean="0"/>
              <a:t>Astha</a:t>
            </a:r>
            <a:r>
              <a:rPr lang="en-US" dirty="0" smtClean="0"/>
              <a:t>			</a:t>
            </a:r>
          </a:p>
          <a:p>
            <a:pPr algn="l"/>
            <a:r>
              <a:rPr lang="en-US" dirty="0" smtClean="0"/>
              <a:t>Linda W			</a:t>
            </a:r>
          </a:p>
          <a:p>
            <a:pPr algn="l"/>
            <a:r>
              <a:rPr lang="en-US" dirty="0" smtClean="0"/>
              <a:t>Patrick </a:t>
            </a:r>
            <a:r>
              <a:rPr lang="en-US" dirty="0" err="1" smtClean="0"/>
              <a:t>Prawira</a:t>
            </a:r>
            <a:r>
              <a:rPr lang="en-US" dirty="0" smtClean="0"/>
              <a:t>		</a:t>
            </a:r>
          </a:p>
          <a:p>
            <a:pPr algn="l"/>
            <a:r>
              <a:rPr lang="en-US" dirty="0" err="1" smtClean="0"/>
              <a:t>Rinaldo</a:t>
            </a:r>
            <a:r>
              <a:rPr lang="en-US" dirty="0" smtClean="0"/>
              <a:t> </a:t>
            </a:r>
            <a:r>
              <a:rPr lang="en-US" dirty="0" err="1" smtClean="0"/>
              <a:t>Stepan</a:t>
            </a:r>
            <a:r>
              <a:rPr lang="en-US" dirty="0" smtClean="0"/>
              <a:t> </a:t>
            </a:r>
            <a:r>
              <a:rPr lang="en-US" dirty="0" err="1" smtClean="0"/>
              <a:t>Sidabutar</a:t>
            </a:r>
            <a:r>
              <a:rPr lang="en-US" dirty="0" smtClean="0"/>
              <a:t>	</a:t>
            </a:r>
          </a:p>
          <a:p>
            <a:pPr algn="l"/>
            <a:r>
              <a:rPr lang="en-US" dirty="0" smtClean="0"/>
              <a:t>William			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3520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6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91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Sourcing of Service Management Practice </a:t>
            </a:r>
            <a:r>
              <a:rPr lang="en-US" dirty="0" smtClean="0"/>
              <a:t>(Service Design Cabinet Office 2011)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0324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i="1" dirty="0" smtClean="0"/>
              <a:t>Services </a:t>
            </a:r>
            <a:r>
              <a:rPr lang="en-US" i="1" dirty="0" err="1" smtClean="0"/>
              <a:t>memberikan</a:t>
            </a:r>
            <a:r>
              <a:rPr lang="en-US" i="1" dirty="0" smtClean="0"/>
              <a:t> value/</a:t>
            </a:r>
            <a:r>
              <a:rPr lang="en-US" i="1" dirty="0" err="1" smtClean="0"/>
              <a:t>nilai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</a:t>
            </a:r>
            <a:r>
              <a:rPr lang="en-US" i="1" dirty="0" err="1" smtClean="0"/>
              <a:t>pelanggan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memfasilitasi</a:t>
            </a:r>
            <a:r>
              <a:rPr lang="en-US" i="1" dirty="0" smtClean="0"/>
              <a:t>, </a:t>
            </a:r>
            <a:r>
              <a:rPr lang="en-US" i="1" dirty="0" err="1" smtClean="0"/>
              <a:t>sehingga</a:t>
            </a:r>
            <a:r>
              <a:rPr lang="en-US" i="1" dirty="0" smtClean="0"/>
              <a:t> </a:t>
            </a:r>
            <a:r>
              <a:rPr lang="en-US" i="1" dirty="0" err="1" smtClean="0"/>
              <a:t>pelanggan</a:t>
            </a:r>
            <a:r>
              <a:rPr lang="en-US" i="1" dirty="0" smtClean="0"/>
              <a:t> </a:t>
            </a:r>
            <a:r>
              <a:rPr lang="en-US" i="1" dirty="0" err="1" smtClean="0"/>
              <a:t>mendapatkan</a:t>
            </a:r>
            <a:r>
              <a:rPr lang="en-US" i="1" dirty="0" smtClean="0"/>
              <a:t> </a:t>
            </a:r>
            <a:r>
              <a:rPr lang="en-US" i="1" dirty="0" err="1" smtClean="0"/>
              <a:t>kepuasan</a:t>
            </a:r>
            <a:r>
              <a:rPr lang="en-US" i="1" dirty="0" smtClean="0"/>
              <a:t> yang </a:t>
            </a:r>
            <a:r>
              <a:rPr lang="en-US" i="1" dirty="0" err="1" smtClean="0"/>
              <a:t>dia</a:t>
            </a:r>
            <a:r>
              <a:rPr lang="en-US" i="1" dirty="0" smtClean="0"/>
              <a:t> </a:t>
            </a:r>
            <a:r>
              <a:rPr lang="en-US" i="1" dirty="0" err="1" smtClean="0"/>
              <a:t>inginkan</a:t>
            </a:r>
            <a:r>
              <a:rPr lang="en-US" i="1" dirty="0" smtClean="0"/>
              <a:t>, </a:t>
            </a:r>
            <a:r>
              <a:rPr lang="en-US" i="1" dirty="0" err="1" smtClean="0"/>
              <a:t>tanpa</a:t>
            </a:r>
            <a:r>
              <a:rPr lang="en-US" i="1" dirty="0" smtClean="0"/>
              <a:t> </a:t>
            </a:r>
            <a:r>
              <a:rPr lang="en-US" i="1" dirty="0" err="1" smtClean="0"/>
              <a:t>harus</a:t>
            </a:r>
            <a:r>
              <a:rPr lang="en-US" i="1" dirty="0" smtClean="0"/>
              <a:t> </a:t>
            </a:r>
            <a:r>
              <a:rPr lang="en-US" i="1" dirty="0" err="1" smtClean="0"/>
              <a:t>mengeluarkan</a:t>
            </a:r>
            <a:r>
              <a:rPr lang="en-US" i="1" dirty="0" smtClean="0"/>
              <a:t> </a:t>
            </a:r>
            <a:r>
              <a:rPr lang="en-US" i="1" dirty="0" err="1" smtClean="0"/>
              <a:t>biaya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menanggung</a:t>
            </a:r>
            <a:r>
              <a:rPr lang="en-US" i="1" dirty="0" smtClean="0"/>
              <a:t> </a:t>
            </a:r>
            <a:r>
              <a:rPr lang="en-US" i="1" dirty="0" err="1" smtClean="0"/>
              <a:t>resiko</a:t>
            </a:r>
            <a:r>
              <a:rPr lang="en-US" i="1" dirty="0" smtClean="0"/>
              <a:t> </a:t>
            </a:r>
            <a:r>
              <a:rPr lang="en-US" dirty="0" smtClean="0"/>
              <a:t>( </a:t>
            </a:r>
            <a:r>
              <a:rPr lang="en-US" dirty="0" smtClean="0"/>
              <a:t>Service Strategy 2011)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Apa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Service?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2156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Apa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Value?</a:t>
            </a:r>
            <a:endParaRPr lang="en-US" b="1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450166" y="2883753"/>
            <a:ext cx="1903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alibri" pitchFamily="34" charset="0"/>
                <a:cs typeface="Arial" charset="0"/>
              </a:rPr>
              <a:t>Fit for purpose?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379063" y="4129941"/>
            <a:ext cx="1903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alibri" pitchFamily="34" charset="0"/>
                <a:cs typeface="Arial" charset="0"/>
              </a:rPr>
              <a:t>Fit for use?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905000"/>
            <a:ext cx="8425764" cy="4110454"/>
            <a:chOff x="381000" y="1905000"/>
            <a:chExt cx="8425764" cy="4110454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2834932" y="2641204"/>
              <a:ext cx="635873" cy="1984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2840306" y="3182938"/>
              <a:ext cx="641246" cy="1985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772241" y="4224735"/>
              <a:ext cx="422721" cy="1984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772241" y="4643438"/>
              <a:ext cx="422721" cy="1985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772241" y="5193110"/>
              <a:ext cx="422721" cy="1984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772241" y="5597923"/>
              <a:ext cx="422721" cy="1984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405808" y="2934891"/>
              <a:ext cx="1063968" cy="1984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435742" y="2934891"/>
              <a:ext cx="1792" cy="835421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424995" y="3732610"/>
              <a:ext cx="1497436" cy="1984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405808" y="4917281"/>
              <a:ext cx="1063968" cy="1985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5435742" y="4081860"/>
              <a:ext cx="1792" cy="835421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424995" y="4113610"/>
              <a:ext cx="1497436" cy="1984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8009684" y="3913188"/>
              <a:ext cx="523028" cy="1985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189588" y="4194969"/>
              <a:ext cx="1792" cy="1440656"/>
            </a:xfrm>
            <a:prstGeom prst="line">
              <a:avLst/>
            </a:prstGeom>
            <a:noFill/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184215" y="4375548"/>
              <a:ext cx="1311152" cy="1097359"/>
            </a:xfrm>
            <a:custGeom>
              <a:avLst/>
              <a:gdLst>
                <a:gd name="T0" fmla="*/ 1149191264 w 732"/>
                <a:gd name="T1" fmla="*/ 1386084933 h 553"/>
                <a:gd name="T2" fmla="*/ 1149191264 w 732"/>
                <a:gd name="T3" fmla="*/ 1386084933 h 553"/>
                <a:gd name="T4" fmla="*/ 1219755615 w 732"/>
                <a:gd name="T5" fmla="*/ 1386084933 h 553"/>
                <a:gd name="T6" fmla="*/ 1290319967 w 732"/>
                <a:gd name="T7" fmla="*/ 1370964011 h 553"/>
                <a:gd name="T8" fmla="*/ 1353324646 w 732"/>
                <a:gd name="T9" fmla="*/ 1355843089 h 553"/>
                <a:gd name="T10" fmla="*/ 1416327737 w 732"/>
                <a:gd name="T11" fmla="*/ 1330641552 h 553"/>
                <a:gd name="T12" fmla="*/ 1481851778 w 732"/>
                <a:gd name="T13" fmla="*/ 1307959374 h 553"/>
                <a:gd name="T14" fmla="*/ 1537295197 w 732"/>
                <a:gd name="T15" fmla="*/ 1267636915 h 553"/>
                <a:gd name="T16" fmla="*/ 1592738616 w 732"/>
                <a:gd name="T17" fmla="*/ 1227314456 h 553"/>
                <a:gd name="T18" fmla="*/ 1638101413 w 732"/>
                <a:gd name="T19" fmla="*/ 1186991997 h 553"/>
                <a:gd name="T20" fmla="*/ 1685985556 w 732"/>
                <a:gd name="T21" fmla="*/ 1131548615 h 553"/>
                <a:gd name="T22" fmla="*/ 1726308043 w 732"/>
                <a:gd name="T23" fmla="*/ 1086185849 h 553"/>
                <a:gd name="T24" fmla="*/ 1759069270 w 732"/>
                <a:gd name="T25" fmla="*/ 1020661852 h 553"/>
                <a:gd name="T26" fmla="*/ 1789311134 w 732"/>
                <a:gd name="T27" fmla="*/ 965218471 h 553"/>
                <a:gd name="T28" fmla="*/ 1814512689 w 732"/>
                <a:gd name="T29" fmla="*/ 902215422 h 553"/>
                <a:gd name="T30" fmla="*/ 1829633621 w 732"/>
                <a:gd name="T31" fmla="*/ 831650920 h 553"/>
                <a:gd name="T32" fmla="*/ 1837194881 w 732"/>
                <a:gd name="T33" fmla="*/ 768646284 h 553"/>
                <a:gd name="T34" fmla="*/ 1844754553 w 732"/>
                <a:gd name="T35" fmla="*/ 698081980 h 553"/>
                <a:gd name="T36" fmla="*/ 1844754553 w 732"/>
                <a:gd name="T37" fmla="*/ 698081980 h 553"/>
                <a:gd name="T38" fmla="*/ 1837194881 w 732"/>
                <a:gd name="T39" fmla="*/ 624998317 h 553"/>
                <a:gd name="T40" fmla="*/ 1829633621 w 732"/>
                <a:gd name="T41" fmla="*/ 554434013 h 553"/>
                <a:gd name="T42" fmla="*/ 1814512689 w 732"/>
                <a:gd name="T43" fmla="*/ 491429377 h 553"/>
                <a:gd name="T44" fmla="*/ 1789311134 w 732"/>
                <a:gd name="T45" fmla="*/ 420865073 h 553"/>
                <a:gd name="T46" fmla="*/ 1759069270 w 732"/>
                <a:gd name="T47" fmla="*/ 365421592 h 553"/>
                <a:gd name="T48" fmla="*/ 1726308043 w 732"/>
                <a:gd name="T49" fmla="*/ 309978211 h 553"/>
                <a:gd name="T50" fmla="*/ 1685985556 w 732"/>
                <a:gd name="T51" fmla="*/ 254534829 h 553"/>
                <a:gd name="T52" fmla="*/ 1638101413 w 732"/>
                <a:gd name="T53" fmla="*/ 206652653 h 553"/>
                <a:gd name="T54" fmla="*/ 1592738616 w 732"/>
                <a:gd name="T55" fmla="*/ 158768939 h 553"/>
                <a:gd name="T56" fmla="*/ 1537295197 w 732"/>
                <a:gd name="T57" fmla="*/ 118446480 h 553"/>
                <a:gd name="T58" fmla="*/ 1481851778 w 732"/>
                <a:gd name="T59" fmla="*/ 85685251 h 553"/>
                <a:gd name="T60" fmla="*/ 1416327737 w 732"/>
                <a:gd name="T61" fmla="*/ 55443406 h 553"/>
                <a:gd name="T62" fmla="*/ 1353324646 w 732"/>
                <a:gd name="T63" fmla="*/ 30241857 h 553"/>
                <a:gd name="T64" fmla="*/ 1290319967 w 732"/>
                <a:gd name="T65" fmla="*/ 15120928 h 553"/>
                <a:gd name="T66" fmla="*/ 1219755615 w 732"/>
                <a:gd name="T67" fmla="*/ 0 h 553"/>
                <a:gd name="T68" fmla="*/ 1149191264 w 732"/>
                <a:gd name="T69" fmla="*/ 0 h 553"/>
                <a:gd name="T70" fmla="*/ 1149191264 w 732"/>
                <a:gd name="T71" fmla="*/ 0 h 553"/>
                <a:gd name="T72" fmla="*/ 1131549382 w 732"/>
                <a:gd name="T73" fmla="*/ 0 h 553"/>
                <a:gd name="T74" fmla="*/ 7559676 w 732"/>
                <a:gd name="T75" fmla="*/ 0 h 553"/>
                <a:gd name="T76" fmla="*/ 0 w 732"/>
                <a:gd name="T77" fmla="*/ 1393644600 h 553"/>
                <a:gd name="T78" fmla="*/ 1149191264 w 732"/>
                <a:gd name="T79" fmla="*/ 1386084933 h 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2"/>
                <a:gd name="T121" fmla="*/ 0 h 553"/>
                <a:gd name="T122" fmla="*/ 732 w 732"/>
                <a:gd name="T123" fmla="*/ 553 h 5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2" h="553">
                  <a:moveTo>
                    <a:pt x="456" y="550"/>
                  </a:moveTo>
                  <a:lnTo>
                    <a:pt x="456" y="550"/>
                  </a:lnTo>
                  <a:lnTo>
                    <a:pt x="484" y="550"/>
                  </a:lnTo>
                  <a:lnTo>
                    <a:pt x="512" y="544"/>
                  </a:lnTo>
                  <a:lnTo>
                    <a:pt x="537" y="538"/>
                  </a:lnTo>
                  <a:lnTo>
                    <a:pt x="562" y="528"/>
                  </a:lnTo>
                  <a:lnTo>
                    <a:pt x="588" y="519"/>
                  </a:lnTo>
                  <a:lnTo>
                    <a:pt x="610" y="503"/>
                  </a:lnTo>
                  <a:lnTo>
                    <a:pt x="632" y="487"/>
                  </a:lnTo>
                  <a:lnTo>
                    <a:pt x="650" y="471"/>
                  </a:lnTo>
                  <a:lnTo>
                    <a:pt x="669" y="449"/>
                  </a:lnTo>
                  <a:lnTo>
                    <a:pt x="685" y="431"/>
                  </a:lnTo>
                  <a:lnTo>
                    <a:pt x="698" y="405"/>
                  </a:lnTo>
                  <a:lnTo>
                    <a:pt x="710" y="383"/>
                  </a:lnTo>
                  <a:lnTo>
                    <a:pt x="720" y="358"/>
                  </a:lnTo>
                  <a:lnTo>
                    <a:pt x="726" y="330"/>
                  </a:lnTo>
                  <a:lnTo>
                    <a:pt x="729" y="305"/>
                  </a:lnTo>
                  <a:lnTo>
                    <a:pt x="732" y="277"/>
                  </a:lnTo>
                  <a:lnTo>
                    <a:pt x="729" y="248"/>
                  </a:lnTo>
                  <a:lnTo>
                    <a:pt x="726" y="220"/>
                  </a:lnTo>
                  <a:lnTo>
                    <a:pt x="720" y="195"/>
                  </a:lnTo>
                  <a:lnTo>
                    <a:pt x="710" y="167"/>
                  </a:lnTo>
                  <a:lnTo>
                    <a:pt x="698" y="145"/>
                  </a:lnTo>
                  <a:lnTo>
                    <a:pt x="685" y="123"/>
                  </a:lnTo>
                  <a:lnTo>
                    <a:pt x="669" y="101"/>
                  </a:lnTo>
                  <a:lnTo>
                    <a:pt x="650" y="82"/>
                  </a:lnTo>
                  <a:lnTo>
                    <a:pt x="632" y="63"/>
                  </a:lnTo>
                  <a:lnTo>
                    <a:pt x="610" y="47"/>
                  </a:lnTo>
                  <a:lnTo>
                    <a:pt x="588" y="34"/>
                  </a:lnTo>
                  <a:lnTo>
                    <a:pt x="562" y="22"/>
                  </a:lnTo>
                  <a:lnTo>
                    <a:pt x="537" y="12"/>
                  </a:lnTo>
                  <a:lnTo>
                    <a:pt x="512" y="6"/>
                  </a:lnTo>
                  <a:lnTo>
                    <a:pt x="484" y="0"/>
                  </a:lnTo>
                  <a:lnTo>
                    <a:pt x="456" y="0"/>
                  </a:lnTo>
                  <a:lnTo>
                    <a:pt x="449" y="0"/>
                  </a:lnTo>
                  <a:lnTo>
                    <a:pt x="3" y="0"/>
                  </a:lnTo>
                  <a:lnTo>
                    <a:pt x="0" y="553"/>
                  </a:lnTo>
                  <a:lnTo>
                    <a:pt x="456" y="550"/>
                  </a:lnTo>
                  <a:close/>
                </a:path>
              </a:pathLst>
            </a:custGeom>
            <a:solidFill>
              <a:srgbClr val="FFC000"/>
            </a:solidFill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877652" y="3371454"/>
              <a:ext cx="1311152" cy="1097359"/>
            </a:xfrm>
            <a:custGeom>
              <a:avLst/>
              <a:gdLst>
                <a:gd name="T0" fmla="*/ 1149191264 w 732"/>
                <a:gd name="T1" fmla="*/ 1386084933 h 553"/>
                <a:gd name="T2" fmla="*/ 1149191264 w 732"/>
                <a:gd name="T3" fmla="*/ 1386084933 h 553"/>
                <a:gd name="T4" fmla="*/ 1219755615 w 732"/>
                <a:gd name="T5" fmla="*/ 1386084933 h 553"/>
                <a:gd name="T6" fmla="*/ 1290319967 w 732"/>
                <a:gd name="T7" fmla="*/ 1378523678 h 553"/>
                <a:gd name="T8" fmla="*/ 1353324646 w 732"/>
                <a:gd name="T9" fmla="*/ 1353322141 h 553"/>
                <a:gd name="T10" fmla="*/ 1418848686 w 732"/>
                <a:gd name="T11" fmla="*/ 1330641552 h 553"/>
                <a:gd name="T12" fmla="*/ 1481851778 w 732"/>
                <a:gd name="T13" fmla="*/ 1305440015 h 553"/>
                <a:gd name="T14" fmla="*/ 1537295197 w 732"/>
                <a:gd name="T15" fmla="*/ 1267636915 h 553"/>
                <a:gd name="T16" fmla="*/ 1592738616 w 732"/>
                <a:gd name="T17" fmla="*/ 1227314456 h 553"/>
                <a:gd name="T18" fmla="*/ 1640622362 w 732"/>
                <a:gd name="T19" fmla="*/ 1186991997 h 553"/>
                <a:gd name="T20" fmla="*/ 1685985556 w 732"/>
                <a:gd name="T21" fmla="*/ 1131548615 h 553"/>
                <a:gd name="T22" fmla="*/ 1726308043 w 732"/>
                <a:gd name="T23" fmla="*/ 1083666489 h 553"/>
                <a:gd name="T24" fmla="*/ 1759069270 w 732"/>
                <a:gd name="T25" fmla="*/ 1028223107 h 553"/>
                <a:gd name="T26" fmla="*/ 1789311134 w 732"/>
                <a:gd name="T27" fmla="*/ 965218471 h 553"/>
                <a:gd name="T28" fmla="*/ 1814512689 w 732"/>
                <a:gd name="T29" fmla="*/ 902215422 h 553"/>
                <a:gd name="T30" fmla="*/ 1829633621 w 732"/>
                <a:gd name="T31" fmla="*/ 831650920 h 553"/>
                <a:gd name="T32" fmla="*/ 1837194881 w 732"/>
                <a:gd name="T33" fmla="*/ 768646284 h 553"/>
                <a:gd name="T34" fmla="*/ 1844754553 w 732"/>
                <a:gd name="T35" fmla="*/ 695562620 h 553"/>
                <a:gd name="T36" fmla="*/ 1844754553 w 732"/>
                <a:gd name="T37" fmla="*/ 695562620 h 553"/>
                <a:gd name="T38" fmla="*/ 1837194881 w 732"/>
                <a:gd name="T39" fmla="*/ 624998317 h 553"/>
                <a:gd name="T40" fmla="*/ 1829633621 w 732"/>
                <a:gd name="T41" fmla="*/ 554434013 h 553"/>
                <a:gd name="T42" fmla="*/ 1814512689 w 732"/>
                <a:gd name="T43" fmla="*/ 491429377 h 553"/>
                <a:gd name="T44" fmla="*/ 1789311134 w 732"/>
                <a:gd name="T45" fmla="*/ 428426328 h 553"/>
                <a:gd name="T46" fmla="*/ 1759069270 w 732"/>
                <a:gd name="T47" fmla="*/ 362902232 h 553"/>
                <a:gd name="T48" fmla="*/ 1726308043 w 732"/>
                <a:gd name="T49" fmla="*/ 307458851 h 553"/>
                <a:gd name="T50" fmla="*/ 1685985556 w 732"/>
                <a:gd name="T51" fmla="*/ 252015469 h 553"/>
                <a:gd name="T52" fmla="*/ 1640622362 w 732"/>
                <a:gd name="T53" fmla="*/ 206652653 h 553"/>
                <a:gd name="T54" fmla="*/ 1592738616 w 732"/>
                <a:gd name="T55" fmla="*/ 158768939 h 553"/>
                <a:gd name="T56" fmla="*/ 1537295197 w 732"/>
                <a:gd name="T57" fmla="*/ 118446480 h 553"/>
                <a:gd name="T58" fmla="*/ 1481851778 w 732"/>
                <a:gd name="T59" fmla="*/ 85685251 h 553"/>
                <a:gd name="T60" fmla="*/ 1418848686 w 732"/>
                <a:gd name="T61" fmla="*/ 55443406 h 553"/>
                <a:gd name="T62" fmla="*/ 1353324646 w 732"/>
                <a:gd name="T63" fmla="*/ 30241857 h 553"/>
                <a:gd name="T64" fmla="*/ 1290319967 w 732"/>
                <a:gd name="T65" fmla="*/ 15120928 h 553"/>
                <a:gd name="T66" fmla="*/ 1219755615 w 732"/>
                <a:gd name="T67" fmla="*/ 7559670 h 553"/>
                <a:gd name="T68" fmla="*/ 1149191264 w 732"/>
                <a:gd name="T69" fmla="*/ 0 h 553"/>
                <a:gd name="T70" fmla="*/ 1149191264 w 732"/>
                <a:gd name="T71" fmla="*/ 0 h 553"/>
                <a:gd name="T72" fmla="*/ 1131549382 w 732"/>
                <a:gd name="T73" fmla="*/ 0 h 553"/>
                <a:gd name="T74" fmla="*/ 7559676 w 732"/>
                <a:gd name="T75" fmla="*/ 0 h 553"/>
                <a:gd name="T76" fmla="*/ 0 w 732"/>
                <a:gd name="T77" fmla="*/ 1393644600 h 553"/>
                <a:gd name="T78" fmla="*/ 1149191264 w 732"/>
                <a:gd name="T79" fmla="*/ 1386084933 h 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2"/>
                <a:gd name="T121" fmla="*/ 0 h 553"/>
                <a:gd name="T122" fmla="*/ 732 w 732"/>
                <a:gd name="T123" fmla="*/ 553 h 5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2" h="553">
                  <a:moveTo>
                    <a:pt x="456" y="550"/>
                  </a:moveTo>
                  <a:lnTo>
                    <a:pt x="456" y="550"/>
                  </a:lnTo>
                  <a:lnTo>
                    <a:pt x="484" y="550"/>
                  </a:lnTo>
                  <a:lnTo>
                    <a:pt x="512" y="547"/>
                  </a:lnTo>
                  <a:lnTo>
                    <a:pt x="537" y="537"/>
                  </a:lnTo>
                  <a:lnTo>
                    <a:pt x="563" y="528"/>
                  </a:lnTo>
                  <a:lnTo>
                    <a:pt x="588" y="518"/>
                  </a:lnTo>
                  <a:lnTo>
                    <a:pt x="610" y="503"/>
                  </a:lnTo>
                  <a:lnTo>
                    <a:pt x="632" y="487"/>
                  </a:lnTo>
                  <a:lnTo>
                    <a:pt x="651" y="471"/>
                  </a:lnTo>
                  <a:lnTo>
                    <a:pt x="669" y="449"/>
                  </a:lnTo>
                  <a:lnTo>
                    <a:pt x="685" y="430"/>
                  </a:lnTo>
                  <a:lnTo>
                    <a:pt x="698" y="408"/>
                  </a:lnTo>
                  <a:lnTo>
                    <a:pt x="710" y="383"/>
                  </a:lnTo>
                  <a:lnTo>
                    <a:pt x="720" y="358"/>
                  </a:lnTo>
                  <a:lnTo>
                    <a:pt x="726" y="330"/>
                  </a:lnTo>
                  <a:lnTo>
                    <a:pt x="729" y="305"/>
                  </a:lnTo>
                  <a:lnTo>
                    <a:pt x="732" y="276"/>
                  </a:lnTo>
                  <a:lnTo>
                    <a:pt x="729" y="248"/>
                  </a:lnTo>
                  <a:lnTo>
                    <a:pt x="726" y="220"/>
                  </a:lnTo>
                  <a:lnTo>
                    <a:pt x="720" y="195"/>
                  </a:lnTo>
                  <a:lnTo>
                    <a:pt x="710" y="170"/>
                  </a:lnTo>
                  <a:lnTo>
                    <a:pt x="698" y="144"/>
                  </a:lnTo>
                  <a:lnTo>
                    <a:pt x="685" y="122"/>
                  </a:lnTo>
                  <a:lnTo>
                    <a:pt x="669" y="100"/>
                  </a:lnTo>
                  <a:lnTo>
                    <a:pt x="651" y="82"/>
                  </a:lnTo>
                  <a:lnTo>
                    <a:pt x="632" y="63"/>
                  </a:lnTo>
                  <a:lnTo>
                    <a:pt x="610" y="47"/>
                  </a:lnTo>
                  <a:lnTo>
                    <a:pt x="588" y="34"/>
                  </a:lnTo>
                  <a:lnTo>
                    <a:pt x="563" y="22"/>
                  </a:lnTo>
                  <a:lnTo>
                    <a:pt x="537" y="12"/>
                  </a:lnTo>
                  <a:lnTo>
                    <a:pt x="512" y="6"/>
                  </a:lnTo>
                  <a:lnTo>
                    <a:pt x="484" y="3"/>
                  </a:lnTo>
                  <a:lnTo>
                    <a:pt x="456" y="0"/>
                  </a:lnTo>
                  <a:lnTo>
                    <a:pt x="449" y="0"/>
                  </a:lnTo>
                  <a:lnTo>
                    <a:pt x="3" y="0"/>
                  </a:lnTo>
                  <a:lnTo>
                    <a:pt x="0" y="553"/>
                  </a:lnTo>
                  <a:lnTo>
                    <a:pt x="456" y="550"/>
                  </a:lnTo>
                  <a:close/>
                </a:path>
              </a:pathLst>
            </a:custGeom>
            <a:solidFill>
              <a:srgbClr val="00B0F0"/>
            </a:solidFill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184215" y="2353469"/>
              <a:ext cx="1329064" cy="1105298"/>
            </a:xfrm>
            <a:custGeom>
              <a:avLst/>
              <a:gdLst>
                <a:gd name="T0" fmla="*/ 37801550 w 742"/>
                <a:gd name="T1" fmla="*/ 1396167137 h 557"/>
                <a:gd name="T2" fmla="*/ 37801550 w 742"/>
                <a:gd name="T3" fmla="*/ 1396167137 h 557"/>
                <a:gd name="T4" fmla="*/ 93246569 w 742"/>
                <a:gd name="T5" fmla="*/ 1330643066 h 557"/>
                <a:gd name="T6" fmla="*/ 133567493 w 742"/>
                <a:gd name="T7" fmla="*/ 1260078682 h 557"/>
                <a:gd name="T8" fmla="*/ 173891567 w 742"/>
                <a:gd name="T9" fmla="*/ 1181954622 h 557"/>
                <a:gd name="T10" fmla="*/ 214214104 w 742"/>
                <a:gd name="T11" fmla="*/ 1101309612 h 557"/>
                <a:gd name="T12" fmla="*/ 236894709 w 742"/>
                <a:gd name="T13" fmla="*/ 1008063025 h 557"/>
                <a:gd name="T14" fmla="*/ 259575314 w 742"/>
                <a:gd name="T15" fmla="*/ 919858339 h 557"/>
                <a:gd name="T16" fmla="*/ 269655935 w 742"/>
                <a:gd name="T17" fmla="*/ 824092191 h 557"/>
                <a:gd name="T18" fmla="*/ 277217196 w 742"/>
                <a:gd name="T19" fmla="*/ 720764978 h 557"/>
                <a:gd name="T20" fmla="*/ 277217196 w 742"/>
                <a:gd name="T21" fmla="*/ 720764978 h 557"/>
                <a:gd name="T22" fmla="*/ 269655935 w 742"/>
                <a:gd name="T23" fmla="*/ 609878088 h 557"/>
                <a:gd name="T24" fmla="*/ 252015641 w 742"/>
                <a:gd name="T25" fmla="*/ 509071826 h 557"/>
                <a:gd name="T26" fmla="*/ 229335036 w 742"/>
                <a:gd name="T27" fmla="*/ 405746101 h 557"/>
                <a:gd name="T28" fmla="*/ 196572172 w 742"/>
                <a:gd name="T29" fmla="*/ 309980151 h 557"/>
                <a:gd name="T30" fmla="*/ 158769047 w 742"/>
                <a:gd name="T31" fmla="*/ 221773877 h 557"/>
                <a:gd name="T32" fmla="*/ 110886888 w 742"/>
                <a:gd name="T33" fmla="*/ 143649768 h 557"/>
                <a:gd name="T34" fmla="*/ 55443444 w 742"/>
                <a:gd name="T35" fmla="*/ 63004733 h 557"/>
                <a:gd name="T36" fmla="*/ 0 w 742"/>
                <a:gd name="T37" fmla="*/ 0 h 557"/>
                <a:gd name="T38" fmla="*/ 0 w 742"/>
                <a:gd name="T39" fmla="*/ 0 h 557"/>
                <a:gd name="T40" fmla="*/ 0 w 742"/>
                <a:gd name="T41" fmla="*/ 0 h 557"/>
                <a:gd name="T42" fmla="*/ 189012500 w 742"/>
                <a:gd name="T43" fmla="*/ 0 h 557"/>
                <a:gd name="T44" fmla="*/ 370463740 w 742"/>
                <a:gd name="T45" fmla="*/ 17641896 h 557"/>
                <a:gd name="T46" fmla="*/ 546873131 w 742"/>
                <a:gd name="T47" fmla="*/ 32762842 h 557"/>
                <a:gd name="T48" fmla="*/ 720764649 w 742"/>
                <a:gd name="T49" fmla="*/ 47883781 h 557"/>
                <a:gd name="T50" fmla="*/ 879535432 w 742"/>
                <a:gd name="T51" fmla="*/ 80645035 h 557"/>
                <a:gd name="T52" fmla="*/ 1038304430 w 742"/>
                <a:gd name="T53" fmla="*/ 110886939 h 557"/>
                <a:gd name="T54" fmla="*/ 1179433134 w 742"/>
                <a:gd name="T55" fmla="*/ 151209444 h 557"/>
                <a:gd name="T56" fmla="*/ 1315521527 w 742"/>
                <a:gd name="T57" fmla="*/ 199093212 h 557"/>
                <a:gd name="T58" fmla="*/ 1433969625 w 742"/>
                <a:gd name="T59" fmla="*/ 246975443 h 557"/>
                <a:gd name="T60" fmla="*/ 1544856464 w 742"/>
                <a:gd name="T61" fmla="*/ 294859212 h 557"/>
                <a:gd name="T62" fmla="*/ 1638101420 w 742"/>
                <a:gd name="T63" fmla="*/ 350302656 h 557"/>
                <a:gd name="T64" fmla="*/ 1718746791 w 742"/>
                <a:gd name="T65" fmla="*/ 413305777 h 557"/>
                <a:gd name="T66" fmla="*/ 1781751470 w 742"/>
                <a:gd name="T67" fmla="*/ 476310584 h 557"/>
                <a:gd name="T68" fmla="*/ 1829633629 w 742"/>
                <a:gd name="T69" fmla="*/ 546874968 h 557"/>
                <a:gd name="T70" fmla="*/ 1859875494 w 742"/>
                <a:gd name="T71" fmla="*/ 609878088 h 557"/>
                <a:gd name="T72" fmla="*/ 1859875494 w 742"/>
                <a:gd name="T73" fmla="*/ 650200594 h 557"/>
                <a:gd name="T74" fmla="*/ 1869956116 w 742"/>
                <a:gd name="T75" fmla="*/ 690523099 h 557"/>
                <a:gd name="T76" fmla="*/ 1869956116 w 742"/>
                <a:gd name="T77" fmla="*/ 690523099 h 557"/>
                <a:gd name="T78" fmla="*/ 1859875494 w 742"/>
                <a:gd name="T79" fmla="*/ 761087483 h 557"/>
                <a:gd name="T80" fmla="*/ 1829633629 w 742"/>
                <a:gd name="T81" fmla="*/ 831651867 h 557"/>
                <a:gd name="T82" fmla="*/ 1781751470 w 742"/>
                <a:gd name="T83" fmla="*/ 897176136 h 557"/>
                <a:gd name="T84" fmla="*/ 1726308051 w 742"/>
                <a:gd name="T85" fmla="*/ 967740520 h 557"/>
                <a:gd name="T86" fmla="*/ 1648182042 w 742"/>
                <a:gd name="T87" fmla="*/ 1023183964 h 557"/>
                <a:gd name="T88" fmla="*/ 1552416136 w 742"/>
                <a:gd name="T89" fmla="*/ 1086188672 h 557"/>
                <a:gd name="T90" fmla="*/ 1449090558 w 742"/>
                <a:gd name="T91" fmla="*/ 1141632117 h 557"/>
                <a:gd name="T92" fmla="*/ 1330642459 w 742"/>
                <a:gd name="T93" fmla="*/ 1189514298 h 557"/>
                <a:gd name="T94" fmla="*/ 1204634688 w 742"/>
                <a:gd name="T95" fmla="*/ 1237398067 h 557"/>
                <a:gd name="T96" fmla="*/ 1060985035 w 742"/>
                <a:gd name="T97" fmla="*/ 1275199622 h 557"/>
                <a:gd name="T98" fmla="*/ 909777298 w 742"/>
                <a:gd name="T99" fmla="*/ 1315522127 h 557"/>
                <a:gd name="T100" fmla="*/ 751006514 w 742"/>
                <a:gd name="T101" fmla="*/ 1348284956 h 557"/>
                <a:gd name="T102" fmla="*/ 584676256 w 742"/>
                <a:gd name="T103" fmla="*/ 1370965571 h 557"/>
                <a:gd name="T104" fmla="*/ 403224967 w 742"/>
                <a:gd name="T105" fmla="*/ 1386086511 h 557"/>
                <a:gd name="T106" fmla="*/ 221773776 w 742"/>
                <a:gd name="T107" fmla="*/ 1396167137 h 557"/>
                <a:gd name="T108" fmla="*/ 37801550 w 742"/>
                <a:gd name="T109" fmla="*/ 1403728400 h 557"/>
                <a:gd name="T110" fmla="*/ 37801550 w 742"/>
                <a:gd name="T111" fmla="*/ 1396167137 h 5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2"/>
                <a:gd name="T169" fmla="*/ 0 h 557"/>
                <a:gd name="T170" fmla="*/ 742 w 742"/>
                <a:gd name="T171" fmla="*/ 557 h 5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2" h="557">
                  <a:moveTo>
                    <a:pt x="15" y="554"/>
                  </a:moveTo>
                  <a:lnTo>
                    <a:pt x="15" y="554"/>
                  </a:lnTo>
                  <a:lnTo>
                    <a:pt x="37" y="528"/>
                  </a:lnTo>
                  <a:lnTo>
                    <a:pt x="53" y="500"/>
                  </a:lnTo>
                  <a:lnTo>
                    <a:pt x="69" y="469"/>
                  </a:lnTo>
                  <a:lnTo>
                    <a:pt x="85" y="437"/>
                  </a:lnTo>
                  <a:lnTo>
                    <a:pt x="94" y="400"/>
                  </a:lnTo>
                  <a:lnTo>
                    <a:pt x="103" y="365"/>
                  </a:lnTo>
                  <a:lnTo>
                    <a:pt x="107" y="327"/>
                  </a:lnTo>
                  <a:lnTo>
                    <a:pt x="110" y="286"/>
                  </a:lnTo>
                  <a:lnTo>
                    <a:pt x="107" y="242"/>
                  </a:lnTo>
                  <a:lnTo>
                    <a:pt x="100" y="202"/>
                  </a:lnTo>
                  <a:lnTo>
                    <a:pt x="91" y="161"/>
                  </a:lnTo>
                  <a:lnTo>
                    <a:pt x="78" y="123"/>
                  </a:lnTo>
                  <a:lnTo>
                    <a:pt x="63" y="88"/>
                  </a:lnTo>
                  <a:lnTo>
                    <a:pt x="44" y="57"/>
                  </a:lnTo>
                  <a:lnTo>
                    <a:pt x="22" y="25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47" y="7"/>
                  </a:lnTo>
                  <a:lnTo>
                    <a:pt x="217" y="13"/>
                  </a:lnTo>
                  <a:lnTo>
                    <a:pt x="286" y="19"/>
                  </a:lnTo>
                  <a:lnTo>
                    <a:pt x="349" y="32"/>
                  </a:lnTo>
                  <a:lnTo>
                    <a:pt x="412" y="44"/>
                  </a:lnTo>
                  <a:lnTo>
                    <a:pt x="468" y="60"/>
                  </a:lnTo>
                  <a:lnTo>
                    <a:pt x="522" y="79"/>
                  </a:lnTo>
                  <a:lnTo>
                    <a:pt x="569" y="98"/>
                  </a:lnTo>
                  <a:lnTo>
                    <a:pt x="613" y="117"/>
                  </a:lnTo>
                  <a:lnTo>
                    <a:pt x="650" y="139"/>
                  </a:lnTo>
                  <a:lnTo>
                    <a:pt x="682" y="164"/>
                  </a:lnTo>
                  <a:lnTo>
                    <a:pt x="707" y="189"/>
                  </a:lnTo>
                  <a:lnTo>
                    <a:pt x="726" y="217"/>
                  </a:lnTo>
                  <a:lnTo>
                    <a:pt x="738" y="242"/>
                  </a:lnTo>
                  <a:lnTo>
                    <a:pt x="738" y="258"/>
                  </a:lnTo>
                  <a:lnTo>
                    <a:pt x="742" y="274"/>
                  </a:lnTo>
                  <a:lnTo>
                    <a:pt x="738" y="302"/>
                  </a:lnTo>
                  <a:lnTo>
                    <a:pt x="726" y="330"/>
                  </a:lnTo>
                  <a:lnTo>
                    <a:pt x="707" y="356"/>
                  </a:lnTo>
                  <a:lnTo>
                    <a:pt x="685" y="384"/>
                  </a:lnTo>
                  <a:lnTo>
                    <a:pt x="654" y="406"/>
                  </a:lnTo>
                  <a:lnTo>
                    <a:pt x="616" y="431"/>
                  </a:lnTo>
                  <a:lnTo>
                    <a:pt x="575" y="453"/>
                  </a:lnTo>
                  <a:lnTo>
                    <a:pt x="528" y="472"/>
                  </a:lnTo>
                  <a:lnTo>
                    <a:pt x="478" y="491"/>
                  </a:lnTo>
                  <a:lnTo>
                    <a:pt x="421" y="506"/>
                  </a:lnTo>
                  <a:lnTo>
                    <a:pt x="361" y="522"/>
                  </a:lnTo>
                  <a:lnTo>
                    <a:pt x="298" y="535"/>
                  </a:lnTo>
                  <a:lnTo>
                    <a:pt x="232" y="544"/>
                  </a:lnTo>
                  <a:lnTo>
                    <a:pt x="160" y="550"/>
                  </a:lnTo>
                  <a:lnTo>
                    <a:pt x="88" y="554"/>
                  </a:lnTo>
                  <a:lnTo>
                    <a:pt x="15" y="557"/>
                  </a:lnTo>
                  <a:lnTo>
                    <a:pt x="15" y="554"/>
                  </a:lnTo>
                  <a:close/>
                </a:path>
              </a:pathLst>
            </a:custGeom>
            <a:solidFill>
              <a:srgbClr val="92D050"/>
            </a:solidFill>
            <a:ln w="55563">
              <a:solidFill>
                <a:srgbClr val="726F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132270" y="1905000"/>
              <a:ext cx="12036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i="1" dirty="0">
                  <a:latin typeface="Calibri" pitchFamily="34" charset="0"/>
                  <a:cs typeface="Arial" charset="0"/>
                </a:rPr>
                <a:t>UTILITY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077951" y="5676900"/>
              <a:ext cx="14616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i="1" dirty="0">
                  <a:latin typeface="Calibri" pitchFamily="34" charset="0"/>
                  <a:cs typeface="Arial" charset="0"/>
                </a:rPr>
                <a:t>WARRANTY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679859" y="4953000"/>
              <a:ext cx="601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alibri" pitchFamily="34" charset="0"/>
                  <a:cs typeface="Arial" charset="0"/>
                </a:rPr>
                <a:t>T/F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679859" y="2571750"/>
              <a:ext cx="601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alibri" pitchFamily="34" charset="0"/>
                  <a:cs typeface="Arial" charset="0"/>
                </a:rPr>
                <a:t>T/F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8204924" y="4000500"/>
              <a:ext cx="601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alibri" pitchFamily="34" charset="0"/>
                  <a:cs typeface="Arial" charset="0"/>
                </a:rPr>
                <a:t>T/F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562156" y="2667000"/>
              <a:ext cx="7737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dirty="0">
                  <a:latin typeface="Calibri" pitchFamily="34" charset="0"/>
                  <a:cs typeface="Arial" charset="0"/>
                </a:rPr>
                <a:t>OR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390202" y="4667250"/>
              <a:ext cx="7737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dirty="0">
                  <a:latin typeface="Calibri" pitchFamily="34" charset="0"/>
                  <a:cs typeface="Arial" charset="0"/>
                </a:rPr>
                <a:t>AND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81000" y="2476500"/>
              <a:ext cx="28139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Performance supported?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638932" y="2952750"/>
              <a:ext cx="249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Constraints removed?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896863" y="4000500"/>
              <a:ext cx="22354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Available enough?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929105" y="4476750"/>
              <a:ext cx="22354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Capacity enough?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03415" y="4953000"/>
              <a:ext cx="22354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Continuous enough?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068818" y="5429250"/>
              <a:ext cx="22354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Secure enough?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7087220" y="3714750"/>
              <a:ext cx="7737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dirty="0">
                  <a:latin typeface="Calibri" pitchFamily="34" charset="0"/>
                  <a:cs typeface="Arial" charset="0"/>
                </a:rPr>
                <a:t>AND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6764882" y="3009900"/>
              <a:ext cx="12036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i="1" smtClean="0">
                  <a:latin typeface="Calibri" pitchFamily="34" charset="0"/>
                  <a:cs typeface="Arial" charset="0"/>
                </a:rPr>
                <a:t>VALUE</a:t>
              </a:r>
              <a:endParaRPr lang="en-GB" sz="1600" b="1" i="1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64791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Definition of Value </a:t>
            </a:r>
            <a:r>
              <a:rPr lang="en-US" dirty="0" smtClean="0"/>
              <a:t>(Service Strategy Cabinet Office 2011)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870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181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971800" y="1905000"/>
            <a:ext cx="31242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1902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Complementary Publications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429000" y="6019800"/>
            <a:ext cx="2286000" cy="3825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Web Support Services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52400" y="1600200"/>
            <a:ext cx="1828800" cy="5029200"/>
          </a:xfrm>
          <a:prstGeom prst="rightArrowCallout">
            <a:avLst>
              <a:gd name="adj1" fmla="val 68750"/>
              <a:gd name="adj2" fmla="val 68750"/>
              <a:gd name="adj3" fmla="val 16667"/>
              <a:gd name="adj4" fmla="val 6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dirty="0"/>
              <a:t>CMMI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TOGAF</a:t>
            </a:r>
          </a:p>
          <a:p>
            <a:pPr algn="ctr"/>
            <a:endParaRPr lang="id-ID" dirty="0"/>
          </a:p>
          <a:p>
            <a:pPr algn="ctr"/>
            <a:r>
              <a:rPr lang="id-ID" dirty="0" smtClean="0"/>
              <a:t>ETOM</a:t>
            </a:r>
            <a:endParaRPr lang="id-ID" dirty="0"/>
          </a:p>
          <a:p>
            <a:pPr algn="ctr"/>
            <a:endParaRPr lang="id-ID" dirty="0"/>
          </a:p>
          <a:p>
            <a:pPr algn="ctr"/>
            <a:r>
              <a:rPr lang="id-ID" dirty="0"/>
              <a:t>Six Sigma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PMBOK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PRINCE2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SOA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COBIT</a:t>
            </a:r>
          </a:p>
          <a:p>
            <a:pPr algn="ctr"/>
            <a:endParaRPr lang="id-ID" dirty="0"/>
          </a:p>
          <a:p>
            <a:pPr algn="ctr"/>
            <a:r>
              <a:rPr lang="id-ID" dirty="0" smtClean="0"/>
              <a:t>MOR</a:t>
            </a:r>
            <a:endParaRPr lang="en-GB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086600" y="1524000"/>
            <a:ext cx="1905000" cy="5181600"/>
          </a:xfrm>
          <a:prstGeom prst="leftArrowCallout">
            <a:avLst>
              <a:gd name="adj1" fmla="val 68000"/>
              <a:gd name="adj2" fmla="val 68000"/>
              <a:gd name="adj3" fmla="val 16667"/>
              <a:gd name="adj4" fmla="val 6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dirty="0"/>
              <a:t>ISO/IEC</a:t>
            </a:r>
          </a:p>
          <a:p>
            <a:pPr algn="ctr"/>
            <a:r>
              <a:rPr lang="id-ID" dirty="0"/>
              <a:t>20000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SOX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Certified </a:t>
            </a:r>
          </a:p>
          <a:p>
            <a:pPr algn="ctr"/>
            <a:r>
              <a:rPr lang="id-ID" dirty="0"/>
              <a:t>Training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ISO/IEC</a:t>
            </a:r>
          </a:p>
          <a:p>
            <a:pPr algn="ctr"/>
            <a:r>
              <a:rPr lang="id-ID" dirty="0"/>
              <a:t>17799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ISO/IEC</a:t>
            </a:r>
          </a:p>
          <a:p>
            <a:pPr algn="ctr"/>
            <a:r>
              <a:rPr lang="id-ID" dirty="0"/>
              <a:t>19770</a:t>
            </a:r>
            <a:endParaRPr lang="en-GB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1447800"/>
            <a:ext cx="1600200" cy="510778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>
                <a:solidFill>
                  <a:schemeClr val="bg1"/>
                </a:solidFill>
              </a:rPr>
              <a:t>CORE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38400" y="1981200"/>
            <a:ext cx="762000" cy="9144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Frameworks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973807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852882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 Ps in Service Management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723265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Service Strategy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6" name="Group 304"/>
          <p:cNvGrpSpPr>
            <a:grpSpLocks/>
          </p:cNvGrpSpPr>
          <p:nvPr/>
        </p:nvGrpSpPr>
        <p:grpSpPr bwMode="auto">
          <a:xfrm>
            <a:off x="1269293" y="2928681"/>
            <a:ext cx="1676400" cy="476250"/>
            <a:chOff x="3166" y="884"/>
            <a:chExt cx="1056" cy="300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3166" y="896"/>
              <a:ext cx="1056" cy="288"/>
            </a:xfrm>
            <a:prstGeom prst="snip2SameRect">
              <a:avLst/>
            </a:prstGeom>
            <a:solidFill>
              <a:schemeClr val="accent6"/>
            </a:solidFill>
            <a:ln w="412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Demand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Management</a:t>
              </a:r>
            </a:p>
          </p:txBody>
        </p:sp>
        <p:grpSp>
          <p:nvGrpSpPr>
            <p:cNvPr id="18" name="Group 204"/>
            <p:cNvGrpSpPr>
              <a:grpSpLocks/>
            </p:cNvGrpSpPr>
            <p:nvPr/>
          </p:nvGrpSpPr>
          <p:grpSpPr bwMode="auto">
            <a:xfrm>
              <a:off x="3946" y="884"/>
              <a:ext cx="257" cy="298"/>
              <a:chOff x="1904" y="884"/>
              <a:chExt cx="257" cy="316"/>
            </a:xfrm>
          </p:grpSpPr>
          <p:sp>
            <p:nvSpPr>
              <p:cNvPr id="19" name="Line 205"/>
              <p:cNvSpPr>
                <a:spLocks noChangeShapeType="1"/>
              </p:cNvSpPr>
              <p:nvPr/>
            </p:nvSpPr>
            <p:spPr bwMode="auto">
              <a:xfrm>
                <a:off x="1904" y="884"/>
                <a:ext cx="0" cy="316"/>
              </a:xfrm>
              <a:prstGeom prst="snip2SameRect">
                <a:avLst/>
              </a:prstGeom>
              <a:noFill/>
              <a:ln w="12700">
                <a:solidFill>
                  <a:srgbClr val="3366FF"/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rgbClr val="1F3D99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20" name="Picture 206" descr="j043261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929" y="951"/>
                <a:ext cx="232" cy="224"/>
              </a:xfrm>
              <a:prstGeom prst="snip2Same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" name="Group 305"/>
          <p:cNvGrpSpPr>
            <a:grpSpLocks/>
          </p:cNvGrpSpPr>
          <p:nvPr/>
        </p:nvGrpSpPr>
        <p:grpSpPr bwMode="auto">
          <a:xfrm>
            <a:off x="2208983" y="4625469"/>
            <a:ext cx="1666875" cy="495300"/>
            <a:chOff x="4405" y="896"/>
            <a:chExt cx="1050" cy="300"/>
          </a:xfrm>
          <a:solidFill>
            <a:schemeClr val="accent6"/>
          </a:solidFill>
        </p:grpSpPr>
        <p:sp>
          <p:nvSpPr>
            <p:cNvPr id="22" name="Rectangle 110"/>
            <p:cNvSpPr>
              <a:spLocks noChangeArrowheads="1"/>
            </p:cNvSpPr>
            <p:nvPr/>
          </p:nvSpPr>
          <p:spPr bwMode="auto">
            <a:xfrm>
              <a:off x="4405" y="908"/>
              <a:ext cx="1050" cy="288"/>
            </a:xfrm>
            <a:prstGeom prst="rect">
              <a:avLst/>
            </a:prstGeom>
            <a:grpFill/>
            <a:ln w="412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Financial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Management</a:t>
              </a:r>
            </a:p>
          </p:txBody>
        </p:sp>
        <p:grpSp>
          <p:nvGrpSpPr>
            <p:cNvPr id="23" name="Group 207"/>
            <p:cNvGrpSpPr>
              <a:grpSpLocks/>
            </p:cNvGrpSpPr>
            <p:nvPr/>
          </p:nvGrpSpPr>
          <p:grpSpPr bwMode="auto">
            <a:xfrm>
              <a:off x="5176" y="896"/>
              <a:ext cx="257" cy="292"/>
              <a:chOff x="1904" y="884"/>
              <a:chExt cx="257" cy="316"/>
            </a:xfrm>
            <a:grpFill/>
          </p:grpSpPr>
          <p:sp>
            <p:nvSpPr>
              <p:cNvPr id="24" name="Line 208"/>
              <p:cNvSpPr>
                <a:spLocks noChangeShapeType="1"/>
              </p:cNvSpPr>
              <p:nvPr/>
            </p:nvSpPr>
            <p:spPr bwMode="auto">
              <a:xfrm>
                <a:off x="1904" y="884"/>
                <a:ext cx="0" cy="316"/>
              </a:xfrm>
              <a:prstGeom prst="line">
                <a:avLst/>
              </a:prstGeom>
              <a:grpFill/>
              <a:ln w="12700">
                <a:solidFill>
                  <a:schemeClr val="accent6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rgbClr val="1F3D99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25" name="Picture 209" descr="j043261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929" y="951"/>
                <a:ext cx="232" cy="224"/>
              </a:xfrm>
              <a:prstGeom prst="rect">
                <a:avLst/>
              </a:prstGeom>
              <a:grpFill/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1625381" y="3731723"/>
            <a:ext cx="2745988" cy="501650"/>
            <a:chOff x="5380038" y="2888472"/>
            <a:chExt cx="2745988" cy="501650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5380038" y="2932877"/>
              <a:ext cx="2745988" cy="457200"/>
            </a:xfrm>
            <a:prstGeom prst="rect">
              <a:avLst/>
            </a:prstGeom>
            <a:solidFill>
              <a:schemeClr val="accent6"/>
            </a:solidFill>
            <a:ln w="412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Service 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Portfolio Management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8" name="Group 211"/>
            <p:cNvGrpSpPr>
              <a:grpSpLocks/>
            </p:cNvGrpSpPr>
            <p:nvPr/>
          </p:nvGrpSpPr>
          <p:grpSpPr bwMode="auto">
            <a:xfrm>
              <a:off x="7738401" y="2888472"/>
              <a:ext cx="333980" cy="501650"/>
              <a:chOff x="1904" y="884"/>
              <a:chExt cx="257" cy="316"/>
            </a:xfrm>
            <a:solidFill>
              <a:schemeClr val="accent6"/>
            </a:solidFill>
          </p:grpSpPr>
          <p:sp>
            <p:nvSpPr>
              <p:cNvPr id="29" name="Line 212"/>
              <p:cNvSpPr>
                <a:spLocks noChangeShapeType="1"/>
              </p:cNvSpPr>
              <p:nvPr/>
            </p:nvSpPr>
            <p:spPr bwMode="auto">
              <a:xfrm>
                <a:off x="1904" y="884"/>
                <a:ext cx="0" cy="316"/>
              </a:xfrm>
              <a:prstGeom prst="line">
                <a:avLst/>
              </a:prstGeom>
              <a:grpFill/>
              <a:ln w="12700">
                <a:solidFill>
                  <a:schemeClr val="accent6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rgbClr val="1F3D99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30" name="Picture 213" descr="j043261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929" y="951"/>
                <a:ext cx="232" cy="224"/>
              </a:xfrm>
              <a:prstGeom prst="rect">
                <a:avLst/>
              </a:prstGeom>
              <a:grpFill/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010033" y="2059126"/>
            <a:ext cx="3215550" cy="501650"/>
            <a:chOff x="5378404" y="2368551"/>
            <a:chExt cx="3215550" cy="501650"/>
          </a:xfrm>
        </p:grpSpPr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5378404" y="2368551"/>
              <a:ext cx="3215550" cy="457200"/>
            </a:xfrm>
            <a:prstGeom prst="rect">
              <a:avLst/>
            </a:prstGeom>
            <a:solidFill>
              <a:schemeClr val="accent6"/>
            </a:solidFill>
            <a:ln w="412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Strategy Management for IT Services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38" name="Group 211"/>
            <p:cNvGrpSpPr>
              <a:grpSpLocks/>
            </p:cNvGrpSpPr>
            <p:nvPr/>
          </p:nvGrpSpPr>
          <p:grpSpPr bwMode="auto">
            <a:xfrm>
              <a:off x="8193547" y="2368551"/>
              <a:ext cx="352174" cy="501650"/>
              <a:chOff x="1904" y="884"/>
              <a:chExt cx="271" cy="316"/>
            </a:xfrm>
            <a:solidFill>
              <a:schemeClr val="accent6"/>
            </a:solidFill>
          </p:grpSpPr>
          <p:sp>
            <p:nvSpPr>
              <p:cNvPr id="39" name="Line 212"/>
              <p:cNvSpPr>
                <a:spLocks noChangeShapeType="1"/>
              </p:cNvSpPr>
              <p:nvPr/>
            </p:nvSpPr>
            <p:spPr bwMode="auto">
              <a:xfrm>
                <a:off x="1904" y="884"/>
                <a:ext cx="0" cy="316"/>
              </a:xfrm>
              <a:prstGeom prst="line">
                <a:avLst/>
              </a:prstGeom>
              <a:grpFill/>
              <a:ln w="12700">
                <a:solidFill>
                  <a:schemeClr val="accent6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rgbClr val="1F3D99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40" name="Picture 213" descr="j043261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943" y="921"/>
                <a:ext cx="232" cy="224"/>
              </a:xfrm>
              <a:prstGeom prst="rect">
                <a:avLst/>
              </a:prstGeom>
              <a:grpFill/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168065" y="5465545"/>
            <a:ext cx="3203304" cy="501650"/>
            <a:chOff x="5385533" y="5012309"/>
            <a:chExt cx="3203304" cy="501650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5385533" y="5056759"/>
              <a:ext cx="3203304" cy="457200"/>
            </a:xfrm>
            <a:prstGeom prst="rect">
              <a:avLst/>
            </a:prstGeom>
            <a:solidFill>
              <a:schemeClr val="accent6"/>
            </a:solidFill>
            <a:ln w="412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Business Relationship Management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211"/>
            <p:cNvGrpSpPr>
              <a:grpSpLocks/>
            </p:cNvGrpSpPr>
            <p:nvPr/>
          </p:nvGrpSpPr>
          <p:grpSpPr bwMode="auto">
            <a:xfrm>
              <a:off x="8193547" y="5012309"/>
              <a:ext cx="333980" cy="501650"/>
              <a:chOff x="1904" y="884"/>
              <a:chExt cx="257" cy="316"/>
            </a:xfrm>
            <a:solidFill>
              <a:schemeClr val="accent6"/>
            </a:solidFill>
          </p:grpSpPr>
          <p:sp>
            <p:nvSpPr>
              <p:cNvPr id="46" name="Line 212"/>
              <p:cNvSpPr>
                <a:spLocks noChangeShapeType="1"/>
              </p:cNvSpPr>
              <p:nvPr/>
            </p:nvSpPr>
            <p:spPr bwMode="auto">
              <a:xfrm>
                <a:off x="1904" y="884"/>
                <a:ext cx="0" cy="316"/>
              </a:xfrm>
              <a:prstGeom prst="line">
                <a:avLst/>
              </a:prstGeom>
              <a:grpFill/>
              <a:ln w="12700">
                <a:solidFill>
                  <a:schemeClr val="accent6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rgbClr val="1F3D99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47" name="Picture 213" descr="j043261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929" y="951"/>
                <a:ext cx="232" cy="224"/>
              </a:xfrm>
              <a:prstGeom prst="rect">
                <a:avLst/>
              </a:prstGeom>
              <a:grpFill/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9433" y="2068072"/>
            <a:ext cx="2364699" cy="30013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97858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408333" cy="4449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Strategy Management for IT Services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, </a:t>
            </a:r>
            <a:r>
              <a:rPr lang="en-US" dirty="0" err="1" smtClean="0"/>
              <a:t>pesaing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	IT </a:t>
            </a:r>
            <a:r>
              <a:rPr lang="en-US" dirty="0" smtClean="0"/>
              <a:t>Service Provider: Cloud Services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Demand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, </a:t>
            </a:r>
            <a:r>
              <a:rPr lang="en-US" dirty="0" err="1" smtClean="0"/>
              <a:t>mengantisipasi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	Cloud </a:t>
            </a:r>
            <a:r>
              <a:rPr lang="en-US" dirty="0" smtClean="0"/>
              <a:t>service yang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Service Portfolio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	Past</a:t>
            </a:r>
            <a:r>
              <a:rPr lang="en-US" dirty="0" smtClean="0"/>
              <a:t>: Mainframe Services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	Present</a:t>
            </a:r>
            <a:r>
              <a:rPr lang="en-US" dirty="0" smtClean="0"/>
              <a:t>: Data Center Services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	Future</a:t>
            </a:r>
            <a:r>
              <a:rPr lang="en-US" dirty="0" smtClean="0"/>
              <a:t>: Cloud Services</a:t>
            </a:r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Strategy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0841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500" dirty="0" smtClean="0"/>
              <a:t>Financial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penganggaran</a:t>
            </a:r>
            <a:r>
              <a:rPr lang="en-US" dirty="0" smtClean="0"/>
              <a:t>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	Data </a:t>
            </a:r>
            <a:r>
              <a:rPr lang="en-US" dirty="0" smtClean="0"/>
              <a:t>Center </a:t>
            </a:r>
            <a:r>
              <a:rPr lang="en-US" dirty="0" err="1" smtClean="0"/>
              <a:t>biayanya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USD 100 per </a:t>
            </a:r>
            <a:r>
              <a:rPr lang="en-US" dirty="0" err="1" smtClean="0"/>
              <a:t>orang</a:t>
            </a:r>
            <a:r>
              <a:rPr lang="en-US" dirty="0" smtClean="0"/>
              <a:t> per GB</a:t>
            </a:r>
            <a:endParaRPr lang="en-US" sz="2000" dirty="0" smtClean="0"/>
          </a:p>
          <a:p>
            <a:pPr marL="457200" lvl="1" indent="0">
              <a:buNone/>
            </a:pPr>
            <a:endParaRPr lang="en-US" sz="2500" dirty="0" smtClean="0"/>
          </a:p>
          <a:p>
            <a:r>
              <a:rPr lang="en-US" sz="2500" dirty="0" smtClean="0"/>
              <a:t>Business Relationship Management</a:t>
            </a:r>
          </a:p>
          <a:p>
            <a:pPr marL="457200" lvl="1" indent="0">
              <a:buNone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tepat</a:t>
            </a:r>
            <a:r>
              <a:rPr lang="en-US" sz="2800" dirty="0" smtClean="0"/>
              <a:t> </a:t>
            </a:r>
            <a:r>
              <a:rPr lang="en-US" sz="2800" dirty="0" err="1" smtClean="0"/>
              <a:t>dikembangkan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Strategy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1587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Service Design</a:t>
            </a:r>
            <a:endParaRPr lang="en-US" b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505200" y="1393404"/>
            <a:ext cx="5410200" cy="522012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763" algn="ctr" defTabSz="288925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0034" y="2199372"/>
            <a:ext cx="2671508" cy="321982"/>
            <a:chOff x="3942018" y="2745027"/>
            <a:chExt cx="2671508" cy="321982"/>
          </a:xfrm>
        </p:grpSpPr>
        <p:sp>
          <p:nvSpPr>
            <p:cNvPr id="16" name="Rectangle 72"/>
            <p:cNvSpPr>
              <a:spLocks noChangeArrowheads="1"/>
            </p:cNvSpPr>
            <p:nvPr/>
          </p:nvSpPr>
          <p:spPr bwMode="auto">
            <a:xfrm>
              <a:off x="3942018" y="2745027"/>
              <a:ext cx="2671508" cy="321982"/>
            </a:xfrm>
            <a:prstGeom prst="rect">
              <a:avLst/>
            </a:prstGeom>
            <a:solidFill>
              <a:srgbClr val="8F46C6"/>
            </a:solidFill>
            <a:ln w="412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Service Catalog 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Management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1" name="Picture 80" descr="j043261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306428" y="2762250"/>
              <a:ext cx="304759" cy="30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81"/>
            <p:cNvSpPr>
              <a:spLocks noChangeShapeType="1"/>
            </p:cNvSpPr>
            <p:nvPr/>
          </p:nvSpPr>
          <p:spPr bwMode="auto">
            <a:xfrm flipH="1">
              <a:off x="6287293" y="2745027"/>
              <a:ext cx="2586" cy="321982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68041" y="3526331"/>
            <a:ext cx="2173501" cy="321982"/>
            <a:chOff x="3942080" y="3228072"/>
            <a:chExt cx="2173501" cy="321982"/>
          </a:xfrm>
        </p:grpSpPr>
        <p:sp>
          <p:nvSpPr>
            <p:cNvPr id="17" name="Rectangle 73"/>
            <p:cNvSpPr>
              <a:spLocks noChangeArrowheads="1"/>
            </p:cNvSpPr>
            <p:nvPr/>
          </p:nvSpPr>
          <p:spPr bwMode="auto">
            <a:xfrm>
              <a:off x="3942080" y="3228072"/>
              <a:ext cx="2173501" cy="321982"/>
            </a:xfrm>
            <a:prstGeom prst="rect">
              <a:avLst/>
            </a:prstGeom>
            <a:solidFill>
              <a:srgbClr val="8F46C6"/>
            </a:solidFill>
            <a:ln w="412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Supplier 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Management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4" name="Picture 83" descr="j043261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5807281" y="3241754"/>
              <a:ext cx="308300" cy="3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84"/>
            <p:cNvSpPr>
              <a:spLocks noChangeShapeType="1"/>
            </p:cNvSpPr>
            <p:nvPr/>
          </p:nvSpPr>
          <p:spPr bwMode="auto">
            <a:xfrm>
              <a:off x="5785056" y="3228072"/>
              <a:ext cx="0" cy="321982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0195" y="2895486"/>
            <a:ext cx="2473571" cy="321982"/>
            <a:chOff x="4636293" y="2510118"/>
            <a:chExt cx="2473571" cy="321982"/>
          </a:xfrm>
        </p:grpSpPr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4636293" y="2510118"/>
              <a:ext cx="2473571" cy="321982"/>
            </a:xfrm>
            <a:prstGeom prst="rect">
              <a:avLst/>
            </a:prstGeom>
            <a:solidFill>
              <a:srgbClr val="8F46C6"/>
            </a:solidFill>
            <a:ln w="412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Service Level 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Management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9" name="Picture 88" descr="j0432610[1]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6804444" y="2533448"/>
              <a:ext cx="305420" cy="26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Line 89"/>
            <p:cNvSpPr>
              <a:spLocks noChangeShapeType="1"/>
            </p:cNvSpPr>
            <p:nvPr/>
          </p:nvSpPr>
          <p:spPr bwMode="auto">
            <a:xfrm>
              <a:off x="6794313" y="2510118"/>
              <a:ext cx="0" cy="321982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84954" y="4267789"/>
            <a:ext cx="2173564" cy="329022"/>
            <a:chOff x="3942018" y="3709968"/>
            <a:chExt cx="2173564" cy="329022"/>
          </a:xfrm>
        </p:grpSpPr>
        <p:sp>
          <p:nvSpPr>
            <p:cNvPr id="15" name="Rectangle 67"/>
            <p:cNvSpPr>
              <a:spLocks noChangeArrowheads="1"/>
            </p:cNvSpPr>
            <p:nvPr/>
          </p:nvSpPr>
          <p:spPr bwMode="auto">
            <a:xfrm>
              <a:off x="3942018" y="3709968"/>
              <a:ext cx="2173564" cy="324576"/>
            </a:xfrm>
            <a:prstGeom prst="rect">
              <a:avLst/>
            </a:prstGeom>
            <a:solidFill>
              <a:srgbClr val="8F46C6"/>
            </a:solidFill>
            <a:ln w="412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Capacity Management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6" name="Line 97"/>
            <p:cNvSpPr>
              <a:spLocks noChangeShapeType="1"/>
            </p:cNvSpPr>
            <p:nvPr/>
          </p:nvSpPr>
          <p:spPr bwMode="auto">
            <a:xfrm>
              <a:off x="5774091" y="3709968"/>
              <a:ext cx="0" cy="329022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37" name="Picture 98" descr="j0432610[1]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5785056" y="3709968"/>
              <a:ext cx="314981" cy="30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3615785" y="4558190"/>
            <a:ext cx="2389817" cy="329022"/>
            <a:chOff x="3926472" y="4207744"/>
            <a:chExt cx="2389817" cy="329022"/>
          </a:xfrm>
        </p:grpSpPr>
        <p:sp>
          <p:nvSpPr>
            <p:cNvPr id="12" name="Rectangle 64"/>
            <p:cNvSpPr>
              <a:spLocks noChangeArrowheads="1"/>
            </p:cNvSpPr>
            <p:nvPr/>
          </p:nvSpPr>
          <p:spPr bwMode="auto">
            <a:xfrm>
              <a:off x="3926472" y="4207744"/>
              <a:ext cx="2389817" cy="329022"/>
            </a:xfrm>
            <a:prstGeom prst="rect">
              <a:avLst/>
            </a:prstGeom>
            <a:solidFill>
              <a:srgbClr val="8F46C6"/>
            </a:solidFill>
            <a:ln w="412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Availability Management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" name="Line 100"/>
            <p:cNvSpPr>
              <a:spLocks noChangeShapeType="1"/>
            </p:cNvSpPr>
            <p:nvPr/>
          </p:nvSpPr>
          <p:spPr bwMode="auto">
            <a:xfrm>
              <a:off x="5966261" y="4220810"/>
              <a:ext cx="0" cy="315956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0" name="Picture 101" descr="j0432610[1]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5989049" y="4220810"/>
              <a:ext cx="327240" cy="315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041923" y="6044940"/>
            <a:ext cx="3028705" cy="312720"/>
            <a:chOff x="3926472" y="4739140"/>
            <a:chExt cx="3028705" cy="312720"/>
          </a:xfrm>
        </p:grpSpPr>
        <p:sp>
          <p:nvSpPr>
            <p:cNvPr id="13" name="Rectangle 65"/>
            <p:cNvSpPr>
              <a:spLocks noChangeArrowheads="1"/>
            </p:cNvSpPr>
            <p:nvPr/>
          </p:nvSpPr>
          <p:spPr bwMode="auto">
            <a:xfrm>
              <a:off x="3926472" y="4739140"/>
              <a:ext cx="3028705" cy="312720"/>
            </a:xfrm>
            <a:prstGeom prst="rect">
              <a:avLst/>
            </a:prstGeom>
            <a:solidFill>
              <a:srgbClr val="8F46C6"/>
            </a:solidFill>
            <a:ln w="412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Information Security Management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2" name="Line 103"/>
            <p:cNvSpPr>
              <a:spLocks noChangeShapeType="1"/>
            </p:cNvSpPr>
            <p:nvPr/>
          </p:nvSpPr>
          <p:spPr bwMode="auto">
            <a:xfrm>
              <a:off x="6631288" y="4739140"/>
              <a:ext cx="0" cy="31272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3" name="Picture 104" descr="j0432610[1]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631288" y="4739140"/>
              <a:ext cx="323889" cy="31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oup 62"/>
          <p:cNvGrpSpPr/>
          <p:nvPr/>
        </p:nvGrpSpPr>
        <p:grpSpPr>
          <a:xfrm>
            <a:off x="5572122" y="5393042"/>
            <a:ext cx="3181163" cy="321982"/>
            <a:chOff x="4848412" y="1708992"/>
            <a:chExt cx="3181163" cy="304800"/>
          </a:xfrm>
        </p:grpSpPr>
        <p:sp>
          <p:nvSpPr>
            <p:cNvPr id="14" name="Rectangle 66"/>
            <p:cNvSpPr>
              <a:spLocks noChangeArrowheads="1"/>
            </p:cNvSpPr>
            <p:nvPr/>
          </p:nvSpPr>
          <p:spPr bwMode="auto">
            <a:xfrm>
              <a:off x="4848412" y="1708992"/>
              <a:ext cx="3181163" cy="304800"/>
            </a:xfrm>
            <a:prstGeom prst="rect">
              <a:avLst/>
            </a:prstGeom>
            <a:solidFill>
              <a:srgbClr val="8F46C6"/>
            </a:solidFill>
            <a:ln w="412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IT Service Continuity Management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1" name="Picture 90" descr="j0432610[1]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668746" y="170899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Line 81"/>
            <p:cNvSpPr>
              <a:spLocks noChangeShapeType="1"/>
            </p:cNvSpPr>
            <p:nvPr/>
          </p:nvSpPr>
          <p:spPr bwMode="auto">
            <a:xfrm>
              <a:off x="7633634" y="1708992"/>
              <a:ext cx="0" cy="30480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19807" y="1557129"/>
            <a:ext cx="2065002" cy="314153"/>
            <a:chOff x="3901260" y="5204260"/>
            <a:chExt cx="2065002" cy="314153"/>
          </a:xfrm>
        </p:grpSpPr>
        <p:sp>
          <p:nvSpPr>
            <p:cNvPr id="48" name="Rectangle 65"/>
            <p:cNvSpPr>
              <a:spLocks noChangeArrowheads="1"/>
            </p:cNvSpPr>
            <p:nvPr/>
          </p:nvSpPr>
          <p:spPr bwMode="auto">
            <a:xfrm>
              <a:off x="3901260" y="5204260"/>
              <a:ext cx="2065002" cy="312720"/>
            </a:xfrm>
            <a:prstGeom prst="rect">
              <a:avLst/>
            </a:prstGeom>
            <a:solidFill>
              <a:srgbClr val="8F46C6"/>
            </a:solidFill>
            <a:ln w="412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Design Coordination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9" name="Line 103"/>
            <p:cNvSpPr>
              <a:spLocks noChangeShapeType="1"/>
            </p:cNvSpPr>
            <p:nvPr/>
          </p:nvSpPr>
          <p:spPr bwMode="auto">
            <a:xfrm>
              <a:off x="5593652" y="5205693"/>
              <a:ext cx="0" cy="31272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50" name="Picture 104" descr="j0432610[1]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5607388" y="5205693"/>
              <a:ext cx="323889" cy="31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519" y="2594972"/>
            <a:ext cx="1938501" cy="2506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1746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4083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Design Coordination</a:t>
            </a:r>
          </a:p>
          <a:p>
            <a:pPr marL="457200" lvl="1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TI ,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, </a:t>
            </a:r>
            <a:r>
              <a:rPr lang="en-US" dirty="0" err="1" smtClean="0"/>
              <a:t>arsitektur</a:t>
            </a:r>
            <a:r>
              <a:rPr lang="en-US" dirty="0" smtClean="0"/>
              <a:t> , </a:t>
            </a:r>
            <a:r>
              <a:rPr lang="en-US" dirty="0" err="1" smtClean="0"/>
              <a:t>teknologi</a:t>
            </a:r>
            <a:r>
              <a:rPr lang="en-US" dirty="0" smtClean="0"/>
              <a:t> , </a:t>
            </a:r>
            <a:r>
              <a:rPr lang="en-US" dirty="0" err="1" smtClean="0"/>
              <a:t>proses</a:t>
            </a:r>
            <a:r>
              <a:rPr lang="en-US" dirty="0" smtClean="0"/>
              <a:t> ,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metrik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 Catalog </a:t>
            </a:r>
            <a:r>
              <a:rPr lang="en-US" dirty="0" smtClean="0"/>
              <a:t>Management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dipelihara</a:t>
            </a:r>
            <a:r>
              <a:rPr lang="en-US" dirty="0" smtClean="0"/>
              <a:t> ,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dipersiapkan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 Level </a:t>
            </a:r>
            <a:r>
              <a:rPr lang="en-US" dirty="0" smtClean="0"/>
              <a:t>Management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menegosiasikan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Tingkat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target service level yang </a:t>
            </a:r>
            <a:r>
              <a:rPr lang="en-US" dirty="0" err="1" smtClean="0"/>
              <a:t>disepakati</a:t>
            </a:r>
            <a:r>
              <a:rPr lang="en-US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</p:spPr>
        <p:txBody>
          <a:bodyPr/>
          <a:lstStyle/>
          <a:p>
            <a:r>
              <a:rPr lang="en-US" dirty="0" smtClean="0"/>
              <a:t>Service Design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4089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IT Service Management (ITSM)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IT Infrastructure Library (ITIL)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Service &amp; Value</a:t>
            </a:r>
          </a:p>
          <a:p>
            <a:r>
              <a:rPr lang="en-US" dirty="0" smtClean="0"/>
              <a:t>Service Strategy, Design, Transition &amp; Operation </a:t>
            </a:r>
            <a:r>
              <a:rPr lang="en-US" dirty="0" err="1" smtClean="0"/>
              <a:t>dari</a:t>
            </a:r>
            <a:r>
              <a:rPr lang="en-US" dirty="0" smtClean="0"/>
              <a:t> ITIL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627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Supplier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Capacity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TI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TI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target service level yang </a:t>
            </a:r>
            <a:r>
              <a:rPr lang="en-US" dirty="0" err="1" smtClean="0"/>
              <a:t>disepakati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Availability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, </a:t>
            </a:r>
            <a:r>
              <a:rPr lang="en-US" dirty="0" err="1" smtClean="0"/>
              <a:t>menganalisis</a:t>
            </a:r>
            <a:r>
              <a:rPr lang="en-US" dirty="0" smtClean="0"/>
              <a:t>, </a:t>
            </a:r>
            <a:r>
              <a:rPr lang="en-US" dirty="0" err="1" smtClean="0"/>
              <a:t>merencanakan</a:t>
            </a:r>
            <a:r>
              <a:rPr lang="en-US" dirty="0" smtClean="0"/>
              <a:t> ,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TI.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Design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9006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IT Service Continuity Management</a:t>
            </a:r>
          </a:p>
          <a:p>
            <a:pPr marL="457200" lvl="1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TI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minimum yang </a:t>
            </a:r>
            <a:r>
              <a:rPr lang="en-US" dirty="0" err="1" smtClean="0"/>
              <a:t>disepakati</a:t>
            </a:r>
            <a:r>
              <a:rPr lang="en-US" dirty="0" smtClean="0"/>
              <a:t> Tingkat </a:t>
            </a:r>
            <a:r>
              <a:rPr lang="en-US" dirty="0" err="1" smtClean="0"/>
              <a:t>Layanan</a:t>
            </a:r>
            <a:r>
              <a:rPr lang="en-US" dirty="0" smtClean="0"/>
              <a:t> 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memadai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TI .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sz="2500" dirty="0" smtClean="0"/>
          </a:p>
          <a:p>
            <a:r>
              <a:rPr lang="en-US" sz="2500" dirty="0" smtClean="0"/>
              <a:t>Information Security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kerahasiaan</a:t>
            </a:r>
            <a:r>
              <a:rPr lang="en-US" dirty="0" smtClean="0"/>
              <a:t> , </a:t>
            </a:r>
            <a:r>
              <a:rPr lang="en-US" dirty="0" err="1" smtClean="0"/>
              <a:t>integritas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,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TI.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Design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412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Service Transition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694992" y="1471182"/>
            <a:ext cx="6144208" cy="5005818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041198" y="2498459"/>
            <a:ext cx="2115897" cy="317147"/>
            <a:chOff x="2971800" y="2605353"/>
            <a:chExt cx="2115897" cy="317147"/>
          </a:xfrm>
        </p:grpSpPr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2971800" y="2605353"/>
              <a:ext cx="2115897" cy="3171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Change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25" descr="j043261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4776186" y="2618626"/>
              <a:ext cx="311511" cy="3038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</p:pic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4776186" y="2605353"/>
              <a:ext cx="0" cy="317147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39848" y="4794657"/>
            <a:ext cx="3412780" cy="325040"/>
            <a:chOff x="2971800" y="3498717"/>
            <a:chExt cx="3412780" cy="325040"/>
          </a:xfrm>
        </p:grpSpPr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2971800" y="3498717"/>
              <a:ext cx="3412780" cy="3171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Release and 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Deployment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30" descr="j043261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6047365" y="3498717"/>
              <a:ext cx="337214" cy="325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</p:pic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6047364" y="3498717"/>
              <a:ext cx="0" cy="317147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0637" y="3283592"/>
            <a:ext cx="3870802" cy="317147"/>
            <a:chOff x="2971801" y="3019889"/>
            <a:chExt cx="3870802" cy="317147"/>
          </a:xfrm>
        </p:grpSpPr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2971801" y="3019889"/>
              <a:ext cx="3870802" cy="3171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Service Asset and 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Configuration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46" name="Picture 30" descr="j0432610[1]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6539784" y="3020152"/>
              <a:ext cx="302818" cy="3168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</p:pic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6518801" y="3019889"/>
              <a:ext cx="0" cy="317147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87090" y="1724864"/>
            <a:ext cx="2760275" cy="317410"/>
            <a:chOff x="3048138" y="1987438"/>
            <a:chExt cx="2760275" cy="317410"/>
          </a:xfrm>
        </p:grpSpPr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048138" y="1987438"/>
              <a:ext cx="2760275" cy="3171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Transition Planning &amp; Support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30" descr="j0432610[1]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5505595" y="1987438"/>
              <a:ext cx="302818" cy="3168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</p:pic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5470897" y="1987701"/>
              <a:ext cx="0" cy="317147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6597" y="5538672"/>
            <a:ext cx="2401251" cy="317147"/>
            <a:chOff x="3776539" y="1548437"/>
            <a:chExt cx="2401251" cy="317147"/>
          </a:xfrm>
        </p:grpSpPr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776539" y="1548437"/>
              <a:ext cx="2401251" cy="3171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Knowledge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0" descr="j0432610[1]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5874972" y="1548700"/>
              <a:ext cx="302818" cy="3168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</p:pic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5853989" y="1548437"/>
              <a:ext cx="0" cy="317147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71646" y="4061207"/>
            <a:ext cx="2760275" cy="317410"/>
            <a:chOff x="3048138" y="4004771"/>
            <a:chExt cx="2760275" cy="317410"/>
          </a:xfrm>
        </p:grpSpPr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048138" y="4005034"/>
              <a:ext cx="2760275" cy="3171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Service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Validation and Testing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30" descr="j0432610[1]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5470897" y="4005034"/>
              <a:ext cx="302818" cy="3168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</p:pic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5449914" y="4004771"/>
              <a:ext cx="0" cy="317147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88864" y="2643759"/>
            <a:ext cx="1886877" cy="317147"/>
            <a:chOff x="5220131" y="2485186"/>
            <a:chExt cx="1886877" cy="317147"/>
          </a:xfrm>
        </p:grpSpPr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5220131" y="2485186"/>
              <a:ext cx="1886877" cy="3171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Change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Evaluation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52" name="Picture 25" descr="j043261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795497" y="2498459"/>
              <a:ext cx="311511" cy="3038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</p:pic>
        <p:sp>
          <p:nvSpPr>
            <p:cNvPr id="55" name="Line 26"/>
            <p:cNvSpPr>
              <a:spLocks noChangeShapeType="1"/>
            </p:cNvSpPr>
            <p:nvPr/>
          </p:nvSpPr>
          <p:spPr bwMode="auto">
            <a:xfrm>
              <a:off x="6795497" y="2485186"/>
              <a:ext cx="0" cy="317147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631" y="2657031"/>
            <a:ext cx="2144761" cy="256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51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00" dirty="0" smtClean="0"/>
              <a:t>Transition Planning &amp; </a:t>
            </a:r>
            <a:r>
              <a:rPr lang="en-US" sz="2500" dirty="0" smtClean="0"/>
              <a:t>Support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merencanakan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mengkoordinasikan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menyebarkan</a:t>
            </a:r>
            <a:r>
              <a:rPr lang="en-US" sz="2000" dirty="0" smtClean="0"/>
              <a:t> </a:t>
            </a:r>
            <a:r>
              <a:rPr lang="en-US" sz="2000" dirty="0" err="1" smtClean="0"/>
              <a:t>Rilis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diprediksi</a:t>
            </a:r>
            <a:r>
              <a:rPr lang="en-US" sz="2000" dirty="0" smtClean="0"/>
              <a:t>,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perkiraan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2100" dirty="0" smtClean="0"/>
          </a:p>
          <a:p>
            <a:r>
              <a:rPr lang="en-US" sz="2500" dirty="0" smtClean="0"/>
              <a:t>Change </a:t>
            </a:r>
            <a:r>
              <a:rPr lang="en-US" sz="2500" dirty="0" smtClean="0"/>
              <a:t>Management</a:t>
            </a:r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mengontrol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minimum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TI.</a:t>
            </a:r>
          </a:p>
          <a:p>
            <a:pPr marL="457200" lvl="1" indent="0">
              <a:buNone/>
            </a:pPr>
            <a:endParaRPr lang="en-US" sz="2100" dirty="0" smtClean="0"/>
          </a:p>
          <a:p>
            <a:r>
              <a:rPr lang="en-US" sz="2500" dirty="0" smtClean="0"/>
              <a:t>Change Evaluation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mendasar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  <a:endParaRPr lang="en-US" sz="2000" dirty="0" smtClean="0"/>
          </a:p>
          <a:p>
            <a:pPr marL="457200" lvl="1" indent="0">
              <a:buNone/>
            </a:pPr>
            <a:endParaRPr lang="en-US" sz="2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Transition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8812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500" dirty="0" smtClean="0"/>
              <a:t>Service Asset and Configuration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TI,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  <a:endParaRPr lang="en-US" sz="2000" dirty="0" smtClean="0"/>
          </a:p>
          <a:p>
            <a:endParaRPr lang="en-US" sz="2100" dirty="0" smtClean="0"/>
          </a:p>
          <a:p>
            <a:r>
              <a:rPr lang="en-US" sz="2500" dirty="0" smtClean="0"/>
              <a:t>Service </a:t>
            </a:r>
            <a:r>
              <a:rPr lang="en-US" sz="2500" dirty="0" smtClean="0"/>
              <a:t>Validation </a:t>
            </a:r>
            <a:r>
              <a:rPr lang="en-US" sz="2500" dirty="0" smtClean="0"/>
              <a:t>and </a:t>
            </a:r>
            <a:r>
              <a:rPr lang="en-US" sz="2500" dirty="0" smtClean="0"/>
              <a:t>Testing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Siaran</a:t>
            </a:r>
            <a:r>
              <a:rPr lang="en-US" sz="2800" dirty="0" smtClean="0"/>
              <a:t> </a:t>
            </a:r>
            <a:r>
              <a:rPr lang="en-US" sz="2800" dirty="0" err="1" smtClean="0"/>
              <a:t>dikerahkan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jasa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harapan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TI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.</a:t>
            </a:r>
          </a:p>
          <a:p>
            <a:endParaRPr lang="en-US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Transition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489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Release and Deployment Management</a:t>
            </a:r>
          </a:p>
          <a:p>
            <a:pPr marL="457200" lvl="1" indent="0">
              <a:buNone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merencanakan</a:t>
            </a:r>
            <a:r>
              <a:rPr lang="en-US" sz="2000" dirty="0" smtClean="0"/>
              <a:t>, </a:t>
            </a:r>
            <a:r>
              <a:rPr lang="en-US" sz="2000" dirty="0" err="1" smtClean="0"/>
              <a:t>jadwal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mengontrol</a:t>
            </a:r>
            <a:r>
              <a:rPr lang="en-US" sz="2000" dirty="0" smtClean="0"/>
              <a:t> </a:t>
            </a:r>
            <a:r>
              <a:rPr lang="en-US" sz="2000" dirty="0" err="1" smtClean="0"/>
              <a:t>pergerakan</a:t>
            </a:r>
            <a:r>
              <a:rPr lang="en-US" sz="2000" dirty="0" smtClean="0"/>
              <a:t> </a:t>
            </a:r>
            <a:r>
              <a:rPr lang="en-US" sz="2000" dirty="0" err="1" smtClean="0"/>
              <a:t>rilis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menguji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.</a:t>
            </a:r>
            <a:endParaRPr lang="en-US" sz="2100" dirty="0" smtClean="0"/>
          </a:p>
          <a:p>
            <a:r>
              <a:rPr lang="en-US" sz="2500" dirty="0" smtClean="0"/>
              <a:t>Knowledge Management</a:t>
            </a:r>
          </a:p>
          <a:p>
            <a:pPr marL="457200" lvl="1" indent="0">
              <a:buNone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mengumpulkan</a:t>
            </a:r>
            <a:r>
              <a:rPr lang="en-US" sz="1800" dirty="0" smtClean="0"/>
              <a:t>, </a:t>
            </a:r>
            <a:r>
              <a:rPr lang="en-US" sz="1800" dirty="0" err="1" smtClean="0"/>
              <a:t>menganalisis</a:t>
            </a:r>
            <a:r>
              <a:rPr lang="en-US" sz="1800" dirty="0" smtClean="0"/>
              <a:t>, </a:t>
            </a:r>
            <a:r>
              <a:rPr lang="en-US" sz="1800" dirty="0" err="1" smtClean="0"/>
              <a:t>menyimpan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berbagi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sz="17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Transition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3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Operations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667000" y="1970985"/>
            <a:ext cx="6172200" cy="371413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5916376" y="2481420"/>
            <a:ext cx="1406875" cy="317710"/>
            <a:chOff x="5605601" y="1695717"/>
            <a:chExt cx="1406875" cy="31771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605601" y="1695717"/>
              <a:ext cx="1406875" cy="3177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4127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Service Desk</a:t>
              </a:r>
            </a:p>
          </p:txBody>
        </p:sp>
        <p:pic>
          <p:nvPicPr>
            <p:cNvPr id="11" name="Picture 9" descr="j043261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701829" y="1746264"/>
              <a:ext cx="272327" cy="224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pic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6701829" y="1721749"/>
              <a:ext cx="0" cy="29167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36995" y="3048627"/>
            <a:ext cx="2018004" cy="1552575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rmAutofit/>
          </a:bodyPr>
          <a:lstStyle/>
          <a:p>
            <a:pPr marL="114300" indent="-1143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To make </a:t>
            </a:r>
            <a:r>
              <a:rPr lang="en-US" sz="1600" dirty="0"/>
              <a:t>sure that IT services are delivered effectively and </a:t>
            </a:r>
            <a:r>
              <a:rPr lang="en-US" sz="1600" dirty="0" smtClean="0"/>
              <a:t>efficiently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7436" y="2199298"/>
            <a:ext cx="1924832" cy="329406"/>
            <a:chOff x="2843213" y="1535113"/>
            <a:chExt cx="1924832" cy="329406"/>
          </a:xfrm>
        </p:grpSpPr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843213" y="1535113"/>
              <a:ext cx="1924832" cy="329406"/>
            </a:xfrm>
            <a:prstGeom prst="rect">
              <a:avLst/>
            </a:prstGeom>
            <a:solidFill>
              <a:srgbClr val="008000"/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Request 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Fulfillment</a:t>
              </a:r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1" name="Picture 25" descr="j043261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4511677" y="1567998"/>
              <a:ext cx="256368" cy="24923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</p:pic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478071" y="1535907"/>
              <a:ext cx="0" cy="328612"/>
            </a:xfrm>
            <a:prstGeom prst="line">
              <a:avLst/>
            </a:prstGeom>
            <a:solidFill>
              <a:srgbClr val="008000"/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43" name="AutoShape 115"/>
          <p:cNvCxnSpPr>
            <a:cxnSpLocks noChangeShapeType="1"/>
            <a:stCxn id="15" idx="3"/>
            <a:endCxn id="7" idx="1"/>
          </p:cNvCxnSpPr>
          <p:nvPr/>
        </p:nvCxnSpPr>
        <p:spPr bwMode="auto">
          <a:xfrm>
            <a:off x="2354999" y="3824915"/>
            <a:ext cx="312001" cy="3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90" name="Group 89"/>
          <p:cNvGrpSpPr/>
          <p:nvPr/>
        </p:nvGrpSpPr>
        <p:grpSpPr>
          <a:xfrm>
            <a:off x="3015327" y="2885272"/>
            <a:ext cx="2085169" cy="363116"/>
            <a:chOff x="2953504" y="1993911"/>
            <a:chExt cx="2085169" cy="363116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953504" y="2023652"/>
              <a:ext cx="2085169" cy="333375"/>
            </a:xfrm>
            <a:prstGeom prst="rect">
              <a:avLst/>
            </a:prstGeom>
            <a:solidFill>
              <a:srgbClr val="008000"/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Incident 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Management</a:t>
              </a:r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88" name="Picture 25" descr="j043261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4739515" y="2051152"/>
              <a:ext cx="256368" cy="24923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</p:pic>
        <p:sp>
          <p:nvSpPr>
            <p:cNvPr id="89" name="Line 26"/>
            <p:cNvSpPr>
              <a:spLocks noChangeShapeType="1"/>
            </p:cNvSpPr>
            <p:nvPr/>
          </p:nvSpPr>
          <p:spPr bwMode="auto">
            <a:xfrm>
              <a:off x="4731055" y="1993911"/>
              <a:ext cx="0" cy="328612"/>
            </a:xfrm>
            <a:prstGeom prst="line">
              <a:avLst/>
            </a:prstGeom>
            <a:solidFill>
              <a:srgbClr val="008000"/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48144" y="3619089"/>
            <a:ext cx="1937371" cy="338796"/>
            <a:chOff x="2843213" y="2462348"/>
            <a:chExt cx="1937371" cy="338796"/>
          </a:xfrm>
        </p:grpSpPr>
        <p:sp>
          <p:nvSpPr>
            <p:cNvPr id="92" name="Rectangle 23"/>
            <p:cNvSpPr>
              <a:spLocks noChangeArrowheads="1"/>
            </p:cNvSpPr>
            <p:nvPr/>
          </p:nvSpPr>
          <p:spPr bwMode="auto">
            <a:xfrm>
              <a:off x="2843213" y="2467769"/>
              <a:ext cx="1937371" cy="333375"/>
            </a:xfrm>
            <a:prstGeom prst="rect">
              <a:avLst/>
            </a:prstGeom>
            <a:solidFill>
              <a:srgbClr val="008000"/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Event Management</a:t>
              </a:r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93" name="Picture 25" descr="j043261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4524216" y="2494439"/>
              <a:ext cx="256368" cy="24923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</p:pic>
        <p:sp>
          <p:nvSpPr>
            <p:cNvPr id="94" name="Line 26"/>
            <p:cNvSpPr>
              <a:spLocks noChangeShapeType="1"/>
            </p:cNvSpPr>
            <p:nvPr/>
          </p:nvSpPr>
          <p:spPr bwMode="auto">
            <a:xfrm>
              <a:off x="4478071" y="2462348"/>
              <a:ext cx="0" cy="328612"/>
            </a:xfrm>
            <a:prstGeom prst="line">
              <a:avLst/>
            </a:prstGeom>
            <a:solidFill>
              <a:srgbClr val="008000"/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90320" y="4272387"/>
            <a:ext cx="2085169" cy="338796"/>
            <a:chOff x="2835276" y="1981336"/>
            <a:chExt cx="2085169" cy="338796"/>
          </a:xfrm>
        </p:grpSpPr>
        <p:sp>
          <p:nvSpPr>
            <p:cNvPr id="96" name="Rectangle 23"/>
            <p:cNvSpPr>
              <a:spLocks noChangeArrowheads="1"/>
            </p:cNvSpPr>
            <p:nvPr/>
          </p:nvSpPr>
          <p:spPr bwMode="auto">
            <a:xfrm>
              <a:off x="2835276" y="1986757"/>
              <a:ext cx="2085169" cy="333375"/>
            </a:xfrm>
            <a:prstGeom prst="rect">
              <a:avLst/>
            </a:prstGeom>
            <a:solidFill>
              <a:srgbClr val="008000"/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Problem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 Management</a:t>
              </a:r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97" name="Picture 25" descr="j043261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4664077" y="2013427"/>
              <a:ext cx="256368" cy="24923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</p:pic>
        <p:sp>
          <p:nvSpPr>
            <p:cNvPr id="98" name="Line 26"/>
            <p:cNvSpPr>
              <a:spLocks noChangeShapeType="1"/>
            </p:cNvSpPr>
            <p:nvPr/>
          </p:nvSpPr>
          <p:spPr bwMode="auto">
            <a:xfrm>
              <a:off x="4630471" y="1981336"/>
              <a:ext cx="0" cy="328612"/>
            </a:xfrm>
            <a:prstGeom prst="line">
              <a:avLst/>
            </a:prstGeom>
            <a:solidFill>
              <a:srgbClr val="008000"/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36887" y="3302861"/>
            <a:ext cx="2200637" cy="316228"/>
            <a:chOff x="5605601" y="2148522"/>
            <a:chExt cx="2200637" cy="316228"/>
          </a:xfrm>
        </p:grpSpPr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5605601" y="2148522"/>
              <a:ext cx="2200637" cy="3138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4127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Technical </a:t>
              </a:r>
              <a:r>
                <a:rPr lang="en-US" sz="1400" b="1" dirty="0" smtClean="0">
                  <a:latin typeface="+mn-lt"/>
                </a:rPr>
                <a:t>Management</a:t>
              </a:r>
              <a:endParaRPr lang="en-US" sz="1400" b="1" dirty="0">
                <a:latin typeface="+mn-lt"/>
              </a:endParaRPr>
            </a:p>
          </p:txBody>
        </p:sp>
        <p:pic>
          <p:nvPicPr>
            <p:cNvPr id="100" name="Picture 9" descr="j043261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7489239" y="2197587"/>
              <a:ext cx="272327" cy="224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pic>
        <p:sp>
          <p:nvSpPr>
            <p:cNvPr id="101" name="Line 10"/>
            <p:cNvSpPr>
              <a:spLocks noChangeShapeType="1"/>
            </p:cNvSpPr>
            <p:nvPr/>
          </p:nvSpPr>
          <p:spPr bwMode="auto">
            <a:xfrm>
              <a:off x="7489239" y="2173072"/>
              <a:ext cx="0" cy="29167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6376" y="4006135"/>
            <a:ext cx="2497000" cy="313826"/>
            <a:chOff x="5763976" y="4006135"/>
            <a:chExt cx="2497000" cy="313826"/>
          </a:xfrm>
        </p:grpSpPr>
        <p:sp>
          <p:nvSpPr>
            <p:cNvPr id="105" name="Rectangle 50"/>
            <p:cNvSpPr>
              <a:spLocks noChangeArrowheads="1"/>
            </p:cNvSpPr>
            <p:nvPr/>
          </p:nvSpPr>
          <p:spPr bwMode="auto">
            <a:xfrm>
              <a:off x="5763976" y="4006135"/>
              <a:ext cx="2497000" cy="3138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4127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+mn-lt"/>
                </a:rPr>
                <a:t>Applications Management</a:t>
              </a:r>
              <a:endParaRPr lang="en-US" sz="1400" b="1" dirty="0">
                <a:latin typeface="+mn-lt"/>
              </a:endParaRPr>
            </a:p>
          </p:txBody>
        </p:sp>
        <p:pic>
          <p:nvPicPr>
            <p:cNvPr id="106" name="Picture 9" descr="j043261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7940452" y="4049335"/>
              <a:ext cx="272327" cy="224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pic>
        <p:sp>
          <p:nvSpPr>
            <p:cNvPr id="107" name="Line 10"/>
            <p:cNvSpPr>
              <a:spLocks noChangeShapeType="1"/>
            </p:cNvSpPr>
            <p:nvPr/>
          </p:nvSpPr>
          <p:spPr bwMode="auto">
            <a:xfrm>
              <a:off x="7898043" y="4006135"/>
              <a:ext cx="0" cy="29167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936887" y="4999017"/>
            <a:ext cx="1545491" cy="313826"/>
            <a:chOff x="5605601" y="3146049"/>
            <a:chExt cx="1545491" cy="313826"/>
          </a:xfrm>
        </p:grpSpPr>
        <p:sp>
          <p:nvSpPr>
            <p:cNvPr id="109" name="Rectangle 50"/>
            <p:cNvSpPr>
              <a:spLocks noChangeArrowheads="1"/>
            </p:cNvSpPr>
            <p:nvPr/>
          </p:nvSpPr>
          <p:spPr bwMode="auto">
            <a:xfrm>
              <a:off x="5605601" y="3146049"/>
              <a:ext cx="1545491" cy="3138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4127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+mn-lt"/>
                </a:rPr>
                <a:t>IT Operations</a:t>
              </a:r>
              <a:endParaRPr lang="en-US" sz="1400" b="1" dirty="0">
                <a:latin typeface="+mn-lt"/>
              </a:endParaRPr>
            </a:p>
          </p:txBody>
        </p:sp>
        <p:pic>
          <p:nvPicPr>
            <p:cNvPr id="110" name="Picture 9" descr="j043261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837992" y="3186826"/>
              <a:ext cx="272327" cy="224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pic>
        <p:sp>
          <p:nvSpPr>
            <p:cNvPr id="111" name="Line 10"/>
            <p:cNvSpPr>
              <a:spLocks noChangeShapeType="1"/>
            </p:cNvSpPr>
            <p:nvPr/>
          </p:nvSpPr>
          <p:spPr bwMode="auto">
            <a:xfrm>
              <a:off x="6794013" y="3158324"/>
              <a:ext cx="0" cy="29167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15327" y="4977067"/>
            <a:ext cx="2085169" cy="338796"/>
            <a:chOff x="2835276" y="1981336"/>
            <a:chExt cx="2085169" cy="338796"/>
          </a:xfrm>
        </p:grpSpPr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2835276" y="1986757"/>
              <a:ext cx="2085169" cy="333375"/>
            </a:xfrm>
            <a:prstGeom prst="rect">
              <a:avLst/>
            </a:prstGeom>
            <a:solidFill>
              <a:srgbClr val="008000"/>
            </a:solidFill>
            <a:ln w="412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Access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 Management</a:t>
              </a:r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9" name="Picture 25" descr="j043261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4664077" y="2013427"/>
              <a:ext cx="256368" cy="24923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</p:pic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4630471" y="1981336"/>
              <a:ext cx="0" cy="328612"/>
            </a:xfrm>
            <a:prstGeom prst="line">
              <a:avLst/>
            </a:prstGeom>
            <a:solidFill>
              <a:srgbClr val="008000"/>
            </a:solidFill>
            <a:ln w="12700">
              <a:solidFill>
                <a:schemeClr val="tx2">
                  <a:lumMod val="90000"/>
                  <a:lumOff val="1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3366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85059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799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2700" dirty="0" smtClean="0"/>
              <a:t>Request Fulfillment</a:t>
            </a:r>
          </a:p>
          <a:p>
            <a:pPr marL="457200" lvl="1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Service,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en-US" dirty="0" smtClean="0"/>
              <a:t> ( standard ) </a:t>
            </a:r>
            <a:r>
              <a:rPr lang="en-US" dirty="0" err="1" smtClean="0"/>
              <a:t>Perubahan</a:t>
            </a:r>
            <a:r>
              <a:rPr lang="en-US" dirty="0" smtClean="0"/>
              <a:t> (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password 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.</a:t>
            </a:r>
          </a:p>
          <a:p>
            <a:endParaRPr lang="en-US" sz="2500" dirty="0" smtClean="0"/>
          </a:p>
          <a:p>
            <a:r>
              <a:rPr lang="en-US" sz="2700" dirty="0" smtClean="0"/>
              <a:t>Incident Management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mengelola</a:t>
            </a:r>
            <a:r>
              <a:rPr lang="en-US" sz="2800" dirty="0" smtClean="0"/>
              <a:t>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Insiden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r>
              <a:rPr lang="en-US" sz="2800" dirty="0" smtClean="0"/>
              <a:t> TI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secepat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500" dirty="0" smtClean="0"/>
          </a:p>
          <a:p>
            <a:r>
              <a:rPr lang="en-US" sz="2700" dirty="0" smtClean="0"/>
              <a:t>Event </a:t>
            </a:r>
            <a:r>
              <a:rPr lang="en-US" sz="2700" dirty="0" smtClean="0"/>
              <a:t>Management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Konfigurasi</a:t>
            </a:r>
            <a:r>
              <a:rPr lang="en-US" sz="2800" dirty="0" smtClean="0"/>
              <a:t> </a:t>
            </a:r>
            <a:r>
              <a:rPr lang="en-US" sz="2800" dirty="0" err="1" smtClean="0"/>
              <a:t>terus-menerus</a:t>
            </a:r>
            <a:r>
              <a:rPr lang="en-US" sz="2800" dirty="0" smtClean="0"/>
              <a:t> </a:t>
            </a:r>
            <a:r>
              <a:rPr lang="en-US" sz="2800" dirty="0" err="1" smtClean="0"/>
              <a:t>dipantau</a:t>
            </a:r>
            <a:r>
              <a:rPr lang="en-US" sz="2800" dirty="0" smtClean="0"/>
              <a:t> 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menyaring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mengkategorikan</a:t>
            </a:r>
            <a:r>
              <a:rPr lang="en-US" sz="2800" dirty="0" smtClean="0"/>
              <a:t> </a:t>
            </a:r>
            <a:r>
              <a:rPr lang="en-US" sz="2800" dirty="0" err="1" smtClean="0"/>
              <a:t>Acara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memutuskan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tepat</a:t>
            </a:r>
            <a:r>
              <a:rPr lang="en-US" sz="2800" dirty="0" smtClean="0"/>
              <a:t> .</a:t>
            </a:r>
          </a:p>
          <a:p>
            <a:endParaRPr lang="en-US" sz="2700" dirty="0" smtClean="0"/>
          </a:p>
          <a:p>
            <a:pPr marL="457200" lvl="1" indent="0">
              <a:buNone/>
            </a:pPr>
            <a:endParaRPr lang="en-US" sz="13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Operations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4949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799" cy="4038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Problem Management</a:t>
            </a:r>
          </a:p>
          <a:p>
            <a:pPr marL="457200" lvl="1" indent="0">
              <a:buNone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mengelola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Masalah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mencegah</a:t>
            </a:r>
            <a:r>
              <a:rPr lang="en-US" sz="1800" dirty="0" smtClean="0"/>
              <a:t> </a:t>
            </a:r>
            <a:r>
              <a:rPr lang="en-US" sz="1800" dirty="0" err="1" smtClean="0"/>
              <a:t>Insiden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meminimalkan</a:t>
            </a:r>
            <a:r>
              <a:rPr lang="en-US" sz="1800" dirty="0" smtClean="0"/>
              <a:t> </a:t>
            </a:r>
            <a:r>
              <a:rPr lang="en-US" sz="1800" dirty="0" err="1" smtClean="0"/>
              <a:t>dampak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kejadian-kejadian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dicegah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Access Management</a:t>
            </a:r>
          </a:p>
          <a:p>
            <a:pPr marL="457200" lvl="1" indent="0">
              <a:buNone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</a:t>
            </a:r>
            <a:r>
              <a:rPr lang="en-US" sz="1800" dirty="0" err="1" smtClean="0"/>
              <a:t>resmi</a:t>
            </a:r>
            <a:r>
              <a:rPr lang="en-US" sz="1800" dirty="0" smtClean="0"/>
              <a:t> </a:t>
            </a:r>
            <a:r>
              <a:rPr lang="en-US" sz="1800" dirty="0" err="1" smtClean="0"/>
              <a:t>hak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, </a:t>
            </a:r>
            <a:r>
              <a:rPr lang="en-US" sz="1800" dirty="0" err="1" smtClean="0"/>
              <a:t>sementara</a:t>
            </a:r>
            <a:r>
              <a:rPr lang="en-US" sz="1800" dirty="0" smtClean="0"/>
              <a:t> </a:t>
            </a:r>
            <a:r>
              <a:rPr lang="en-US" sz="1800" dirty="0" err="1" smtClean="0"/>
              <a:t>mencegah</a:t>
            </a:r>
            <a:r>
              <a:rPr lang="en-US" sz="1800" dirty="0" smtClean="0"/>
              <a:t> </a:t>
            </a:r>
            <a:r>
              <a:rPr lang="en-US" sz="1800" dirty="0" err="1" smtClean="0"/>
              <a:t>akses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non - </a:t>
            </a:r>
            <a:r>
              <a:rPr lang="en-US" sz="1800" dirty="0" err="1" smtClean="0"/>
              <a:t>resmi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Service </a:t>
            </a:r>
            <a:r>
              <a:rPr lang="en-US" sz="1800" dirty="0" smtClean="0"/>
              <a:t>Desk</a:t>
            </a:r>
          </a:p>
          <a:p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Single Point of Contact ( " SPOC " 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Operations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05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450696"/>
          </a:xfrm>
        </p:spPr>
        <p:txBody>
          <a:bodyPr>
            <a:noAutofit/>
          </a:bodyPr>
          <a:lstStyle/>
          <a:p>
            <a:r>
              <a:rPr lang="en-US" sz="2500" dirty="0" smtClean="0"/>
              <a:t>Technical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TI .</a:t>
            </a:r>
            <a:endParaRPr lang="en-US" sz="2000" dirty="0" smtClean="0"/>
          </a:p>
          <a:p>
            <a:pPr marL="457200" lvl="1" indent="0">
              <a:buNone/>
            </a:pPr>
            <a:endParaRPr lang="en-US" sz="2100" dirty="0" smtClean="0"/>
          </a:p>
          <a:p>
            <a:r>
              <a:rPr lang="en-US" sz="2500" dirty="0" smtClean="0"/>
              <a:t>Applications Management</a:t>
            </a:r>
          </a:p>
          <a:p>
            <a:pPr marL="457200" lvl="1" indent="0">
              <a:buNone/>
            </a:pP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.</a:t>
            </a:r>
          </a:p>
          <a:p>
            <a:endParaRPr lang="en-US" sz="2500" dirty="0" smtClean="0"/>
          </a:p>
          <a:p>
            <a:r>
              <a:rPr lang="en-US" sz="2500" dirty="0" smtClean="0"/>
              <a:t>IT </a:t>
            </a:r>
            <a:r>
              <a:rPr lang="en-US" sz="2500" dirty="0" smtClean="0"/>
              <a:t>Operations</a:t>
            </a:r>
          </a:p>
          <a:p>
            <a:pPr marL="457200" lvl="1" indent="0">
              <a:buNone/>
            </a:pP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tugas-tugas</a:t>
            </a:r>
            <a:r>
              <a:rPr lang="en-US" sz="2000" dirty="0" smtClean="0"/>
              <a:t> </a:t>
            </a:r>
            <a:r>
              <a:rPr lang="en-US" sz="2000" dirty="0" err="1" smtClean="0"/>
              <a:t>rutin</a:t>
            </a:r>
            <a:r>
              <a:rPr lang="en-US" sz="2000" dirty="0" smtClean="0"/>
              <a:t> </a:t>
            </a:r>
            <a:r>
              <a:rPr lang="en-US" sz="2000" dirty="0" err="1" smtClean="0"/>
              <a:t>sehari</a:t>
            </a:r>
            <a:r>
              <a:rPr lang="en-US" sz="2000" dirty="0" smtClean="0"/>
              <a:t>- </a:t>
            </a:r>
            <a:r>
              <a:rPr lang="en-US" sz="2000" dirty="0" err="1" smtClean="0"/>
              <a:t>hari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pengoperasian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infrastruktur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penjadwalan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, backup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memulihkan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perawatan</a:t>
            </a:r>
            <a:r>
              <a:rPr lang="en-US" sz="2000" dirty="0" smtClean="0"/>
              <a:t> </a:t>
            </a:r>
            <a:r>
              <a:rPr lang="en-US" sz="2000" dirty="0" err="1" smtClean="0"/>
              <a:t>rutin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2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Operations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7134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service management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expetasi</a:t>
            </a:r>
            <a:r>
              <a:rPr lang="en-US" dirty="0" smtClean="0"/>
              <a:t> 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Service Management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7926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Continual Service Improvements</a:t>
            </a:r>
            <a:endParaRPr lang="en-US" b="1" dirty="0"/>
          </a:p>
        </p:txBody>
      </p:sp>
      <p:sp>
        <p:nvSpPr>
          <p:cNvPr id="30" name="Snip Single Corner Rectangle 5"/>
          <p:cNvSpPr>
            <a:spLocks noChangeArrowheads="1"/>
          </p:cNvSpPr>
          <p:nvPr/>
        </p:nvSpPr>
        <p:spPr bwMode="auto">
          <a:xfrm>
            <a:off x="2867891" y="1600199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hlink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What is the vision?</a:t>
            </a:r>
          </a:p>
        </p:txBody>
      </p:sp>
      <p:sp>
        <p:nvSpPr>
          <p:cNvPr id="31" name="Snip Single Corner Rectangle 6"/>
          <p:cNvSpPr>
            <a:spLocks noChangeArrowheads="1"/>
          </p:cNvSpPr>
          <p:nvPr/>
        </p:nvSpPr>
        <p:spPr bwMode="auto">
          <a:xfrm>
            <a:off x="2867891" y="2584104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hlink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Where are we now?</a:t>
            </a:r>
          </a:p>
        </p:txBody>
      </p:sp>
      <p:sp>
        <p:nvSpPr>
          <p:cNvPr id="32" name="Snip Single Corner Rectangle 7"/>
          <p:cNvSpPr>
            <a:spLocks noChangeArrowheads="1"/>
          </p:cNvSpPr>
          <p:nvPr/>
        </p:nvSpPr>
        <p:spPr bwMode="auto">
          <a:xfrm>
            <a:off x="2867891" y="3568009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hlink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Where do we want to be?</a:t>
            </a:r>
          </a:p>
        </p:txBody>
      </p:sp>
      <p:sp>
        <p:nvSpPr>
          <p:cNvPr id="33" name="Snip Single Corner Rectangle 8"/>
          <p:cNvSpPr>
            <a:spLocks noChangeArrowheads="1"/>
          </p:cNvSpPr>
          <p:nvPr/>
        </p:nvSpPr>
        <p:spPr bwMode="auto">
          <a:xfrm>
            <a:off x="2867891" y="4551914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hlink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How do we get there?</a:t>
            </a:r>
          </a:p>
        </p:txBody>
      </p:sp>
      <p:sp>
        <p:nvSpPr>
          <p:cNvPr id="34" name="Snip Single Corner Rectangle 9"/>
          <p:cNvSpPr>
            <a:spLocks noChangeArrowheads="1"/>
          </p:cNvSpPr>
          <p:nvPr/>
        </p:nvSpPr>
        <p:spPr bwMode="auto">
          <a:xfrm>
            <a:off x="2867891" y="5535819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hlink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Did we get there?</a:t>
            </a:r>
          </a:p>
        </p:txBody>
      </p:sp>
      <p:sp>
        <p:nvSpPr>
          <p:cNvPr id="35" name="Snip Single Corner Rectangle 10"/>
          <p:cNvSpPr>
            <a:spLocks noChangeArrowheads="1"/>
          </p:cNvSpPr>
          <p:nvPr/>
        </p:nvSpPr>
        <p:spPr bwMode="auto">
          <a:xfrm>
            <a:off x="6525491" y="1600199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600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Business vision, mission, goals, and objectives</a:t>
            </a:r>
          </a:p>
        </p:txBody>
      </p:sp>
      <p:sp>
        <p:nvSpPr>
          <p:cNvPr id="36" name="Snip Single Corner Rectangle 11"/>
          <p:cNvSpPr>
            <a:spLocks noChangeArrowheads="1"/>
          </p:cNvSpPr>
          <p:nvPr/>
        </p:nvSpPr>
        <p:spPr bwMode="auto">
          <a:xfrm>
            <a:off x="6525491" y="2584104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600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Baseline Assessments</a:t>
            </a:r>
          </a:p>
        </p:txBody>
      </p:sp>
      <p:sp>
        <p:nvSpPr>
          <p:cNvPr id="37" name="Snip Single Corner Rectangle 12"/>
          <p:cNvSpPr>
            <a:spLocks noChangeArrowheads="1"/>
          </p:cNvSpPr>
          <p:nvPr/>
        </p:nvSpPr>
        <p:spPr bwMode="auto">
          <a:xfrm>
            <a:off x="6525491" y="3568009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600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Measurable targets</a:t>
            </a:r>
          </a:p>
        </p:txBody>
      </p:sp>
      <p:sp>
        <p:nvSpPr>
          <p:cNvPr id="38" name="Snip Single Corner Rectangle 13"/>
          <p:cNvSpPr>
            <a:spLocks noChangeArrowheads="1"/>
          </p:cNvSpPr>
          <p:nvPr/>
        </p:nvSpPr>
        <p:spPr bwMode="auto">
          <a:xfrm>
            <a:off x="6525491" y="4551914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600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Service and process improvement</a:t>
            </a:r>
          </a:p>
        </p:txBody>
      </p:sp>
      <p:sp>
        <p:nvSpPr>
          <p:cNvPr id="39" name="Snip Single Corner Rectangle 14"/>
          <p:cNvSpPr>
            <a:spLocks noChangeArrowheads="1"/>
          </p:cNvSpPr>
          <p:nvPr/>
        </p:nvSpPr>
        <p:spPr bwMode="auto">
          <a:xfrm>
            <a:off x="6525491" y="5535819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600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Measurements and metrics</a:t>
            </a:r>
          </a:p>
        </p:txBody>
      </p:sp>
      <p:sp>
        <p:nvSpPr>
          <p:cNvPr id="40" name="Snip Single Corner Rectangle 15"/>
          <p:cNvSpPr>
            <a:spLocks noChangeArrowheads="1"/>
          </p:cNvSpPr>
          <p:nvPr/>
        </p:nvSpPr>
        <p:spPr bwMode="auto">
          <a:xfrm>
            <a:off x="457200" y="3568009"/>
            <a:ext cx="2161309" cy="590343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0000FF"/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How do we keep the momentum going?</a:t>
            </a:r>
          </a:p>
        </p:txBody>
      </p:sp>
      <p:sp>
        <p:nvSpPr>
          <p:cNvPr id="41" name="Up Arrow 16"/>
          <p:cNvSpPr>
            <a:spLocks noChangeArrowheads="1"/>
          </p:cNvSpPr>
          <p:nvPr/>
        </p:nvSpPr>
        <p:spPr bwMode="auto">
          <a:xfrm rot="10800000">
            <a:off x="3782291" y="2190542"/>
            <a:ext cx="332509" cy="3935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2" name="Up Arrow 17"/>
          <p:cNvSpPr>
            <a:spLocks noChangeArrowheads="1"/>
          </p:cNvSpPr>
          <p:nvPr/>
        </p:nvSpPr>
        <p:spPr bwMode="auto">
          <a:xfrm rot="10800000">
            <a:off x="3782291" y="3174447"/>
            <a:ext cx="332509" cy="3935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3" name="Up Arrow 18"/>
          <p:cNvSpPr>
            <a:spLocks noChangeArrowheads="1"/>
          </p:cNvSpPr>
          <p:nvPr/>
        </p:nvSpPr>
        <p:spPr bwMode="auto">
          <a:xfrm rot="10800000">
            <a:off x="3782291" y="4158352"/>
            <a:ext cx="332509" cy="3935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4" name="Up Arrow 19"/>
          <p:cNvSpPr>
            <a:spLocks noChangeArrowheads="1"/>
          </p:cNvSpPr>
          <p:nvPr/>
        </p:nvSpPr>
        <p:spPr bwMode="auto">
          <a:xfrm rot="10800000">
            <a:off x="3782291" y="5142257"/>
            <a:ext cx="332509" cy="3935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5" name="Bent-Up Arrow 20"/>
          <p:cNvSpPr>
            <a:spLocks noChangeArrowheads="1"/>
          </p:cNvSpPr>
          <p:nvPr/>
        </p:nvSpPr>
        <p:spPr bwMode="auto">
          <a:xfrm rot="5400000" flipH="1">
            <a:off x="1617070" y="2400316"/>
            <a:ext cx="1836623" cy="498764"/>
          </a:xfrm>
          <a:custGeom>
            <a:avLst/>
            <a:gdLst>
              <a:gd name="T0" fmla="*/ 2019300 w 2133600"/>
              <a:gd name="T1" fmla="*/ 0 h 457200"/>
              <a:gd name="T2" fmla="*/ 1905000 w 2133600"/>
              <a:gd name="T3" fmla="*/ 114300 h 457200"/>
              <a:gd name="T4" fmla="*/ 0 w 2133600"/>
              <a:gd name="T5" fmla="*/ 400050 h 457200"/>
              <a:gd name="T6" fmla="*/ 1038225 w 2133600"/>
              <a:gd name="T7" fmla="*/ 457200 h 457200"/>
              <a:gd name="T8" fmla="*/ 2076450 w 2133600"/>
              <a:gd name="T9" fmla="*/ 285750 h 457200"/>
              <a:gd name="T10" fmla="*/ 2133600 w 2133600"/>
              <a:gd name="T11" fmla="*/ 114300 h 4572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33600"/>
              <a:gd name="T19" fmla="*/ 342900 h 457200"/>
              <a:gd name="T20" fmla="*/ 2076450 w 2133600"/>
              <a:gd name="T21" fmla="*/ 457200 h 45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33600" h="457200">
                <a:moveTo>
                  <a:pt x="0" y="342900"/>
                </a:moveTo>
                <a:lnTo>
                  <a:pt x="1962150" y="342900"/>
                </a:lnTo>
                <a:lnTo>
                  <a:pt x="1962150" y="114300"/>
                </a:lnTo>
                <a:lnTo>
                  <a:pt x="1905000" y="114300"/>
                </a:lnTo>
                <a:lnTo>
                  <a:pt x="2019300" y="0"/>
                </a:lnTo>
                <a:lnTo>
                  <a:pt x="2133600" y="114300"/>
                </a:lnTo>
                <a:lnTo>
                  <a:pt x="2076450" y="114300"/>
                </a:lnTo>
                <a:lnTo>
                  <a:pt x="2076450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6" name="Bent-Up Arrow 21"/>
          <p:cNvSpPr>
            <a:spLocks noChangeArrowheads="1"/>
          </p:cNvSpPr>
          <p:nvPr/>
        </p:nvSpPr>
        <p:spPr bwMode="auto">
          <a:xfrm flipH="1">
            <a:off x="2286000" y="4158352"/>
            <a:ext cx="581891" cy="1705435"/>
          </a:xfrm>
          <a:custGeom>
            <a:avLst/>
            <a:gdLst>
              <a:gd name="T0" fmla="*/ 412457 w 533400"/>
              <a:gd name="T1" fmla="*/ 0 h 1981200"/>
              <a:gd name="T2" fmla="*/ 291514 w 533400"/>
              <a:gd name="T3" fmla="*/ 133350 h 1981200"/>
              <a:gd name="T4" fmla="*/ 0 w 533400"/>
              <a:gd name="T5" fmla="*/ 1914524 h 1981200"/>
              <a:gd name="T6" fmla="*/ 239566 w 533400"/>
              <a:gd name="T7" fmla="*/ 1981200 h 1981200"/>
              <a:gd name="T8" fmla="*/ 479132 w 533400"/>
              <a:gd name="T9" fmla="*/ 1057274 h 1981200"/>
              <a:gd name="T10" fmla="*/ 533400 w 533400"/>
              <a:gd name="T11" fmla="*/ 133350 h 19812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533400"/>
              <a:gd name="T19" fmla="*/ 1847850 h 1981200"/>
              <a:gd name="T20" fmla="*/ 479132 w 533400"/>
              <a:gd name="T21" fmla="*/ 1981200 h 1981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400" h="1981200">
                <a:moveTo>
                  <a:pt x="0" y="1847850"/>
                </a:moveTo>
                <a:lnTo>
                  <a:pt x="345782" y="1847850"/>
                </a:lnTo>
                <a:lnTo>
                  <a:pt x="345782" y="133350"/>
                </a:lnTo>
                <a:lnTo>
                  <a:pt x="291514" y="133350"/>
                </a:lnTo>
                <a:lnTo>
                  <a:pt x="412457" y="0"/>
                </a:lnTo>
                <a:lnTo>
                  <a:pt x="533400" y="133350"/>
                </a:lnTo>
                <a:lnTo>
                  <a:pt x="479132" y="133350"/>
                </a:lnTo>
                <a:lnTo>
                  <a:pt x="479132" y="1981200"/>
                </a:lnTo>
                <a:lnTo>
                  <a:pt x="0" y="1981200"/>
                </a:lnTo>
                <a:close/>
              </a:path>
            </a:pathLst>
          </a:cu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7" name="Left-Right Arrow 22"/>
          <p:cNvSpPr>
            <a:spLocks noChangeArrowheads="1"/>
          </p:cNvSpPr>
          <p:nvPr/>
        </p:nvSpPr>
        <p:spPr bwMode="auto">
          <a:xfrm>
            <a:off x="5029200" y="1796980"/>
            <a:ext cx="1496291" cy="19678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8" name="Left-Right Arrow 23"/>
          <p:cNvSpPr>
            <a:spLocks noChangeArrowheads="1"/>
          </p:cNvSpPr>
          <p:nvPr/>
        </p:nvSpPr>
        <p:spPr bwMode="auto">
          <a:xfrm>
            <a:off x="5029200" y="2780885"/>
            <a:ext cx="1496291" cy="19678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9" name="Left-Right Arrow 24"/>
          <p:cNvSpPr>
            <a:spLocks noChangeArrowheads="1"/>
          </p:cNvSpPr>
          <p:nvPr/>
        </p:nvSpPr>
        <p:spPr bwMode="auto">
          <a:xfrm>
            <a:off x="5029200" y="3764790"/>
            <a:ext cx="1496291" cy="19678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50" name="Left-Right Arrow 25"/>
          <p:cNvSpPr>
            <a:spLocks noChangeArrowheads="1"/>
          </p:cNvSpPr>
          <p:nvPr/>
        </p:nvSpPr>
        <p:spPr bwMode="auto">
          <a:xfrm>
            <a:off x="5029200" y="4748695"/>
            <a:ext cx="1496291" cy="19678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51" name="Left-Right Arrow 26"/>
          <p:cNvSpPr>
            <a:spLocks noChangeArrowheads="1"/>
          </p:cNvSpPr>
          <p:nvPr/>
        </p:nvSpPr>
        <p:spPr bwMode="auto">
          <a:xfrm>
            <a:off x="5029200" y="5732600"/>
            <a:ext cx="1496291" cy="19678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427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632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7 Steps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r>
              <a:rPr lang="en-US" b="1" dirty="0" smtClean="0"/>
              <a:t> Improvements</a:t>
            </a:r>
            <a:endParaRPr lang="en-US" b="1" dirty="0"/>
          </a:p>
        </p:txBody>
      </p:sp>
      <p:sp>
        <p:nvSpPr>
          <p:cNvPr id="27" name="Snip Single Corner Rectangle 5"/>
          <p:cNvSpPr>
            <a:spLocks noChangeArrowheads="1"/>
          </p:cNvSpPr>
          <p:nvPr/>
        </p:nvSpPr>
        <p:spPr bwMode="auto">
          <a:xfrm>
            <a:off x="2590800" y="1495030"/>
            <a:ext cx="1981200" cy="1219200"/>
          </a:xfrm>
          <a:custGeom>
            <a:avLst/>
            <a:gdLst>
              <a:gd name="T0" fmla="*/ 1981200 w 1981200"/>
              <a:gd name="T1" fmla="*/ 609600 h 1219200"/>
              <a:gd name="T2" fmla="*/ 990600 w 1981200"/>
              <a:gd name="T3" fmla="*/ 1219200 h 1219200"/>
              <a:gd name="T4" fmla="*/ 0 w 1981200"/>
              <a:gd name="T5" fmla="*/ 609600 h 1219200"/>
              <a:gd name="T6" fmla="*/ 990600 w 1981200"/>
              <a:gd name="T7" fmla="*/ 0 h 121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101602 h 1219200"/>
              <a:gd name="T14" fmla="*/ 1879597 w 1981200"/>
              <a:gd name="T15" fmla="*/ 1219200 h 121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1219200">
                <a:moveTo>
                  <a:pt x="0" y="0"/>
                </a:moveTo>
                <a:lnTo>
                  <a:pt x="1777996" y="0"/>
                </a:lnTo>
                <a:lnTo>
                  <a:pt x="1981200" y="203204"/>
                </a:lnTo>
                <a:lnTo>
                  <a:pt x="1981200" y="1219200"/>
                </a:lnTo>
                <a:lnTo>
                  <a:pt x="0" y="12192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Identify: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 Vision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Strategy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Tactical Goals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Operational Goals</a:t>
            </a:r>
          </a:p>
        </p:txBody>
      </p:sp>
      <p:sp>
        <p:nvSpPr>
          <p:cNvPr id="28" name="Snip Single Corner Rectangle 8"/>
          <p:cNvSpPr>
            <a:spLocks noChangeArrowheads="1"/>
          </p:cNvSpPr>
          <p:nvPr/>
        </p:nvSpPr>
        <p:spPr bwMode="auto">
          <a:xfrm>
            <a:off x="2362200" y="5609830"/>
            <a:ext cx="1981200" cy="1219200"/>
          </a:xfrm>
          <a:custGeom>
            <a:avLst/>
            <a:gdLst>
              <a:gd name="T0" fmla="*/ 1981200 w 1981200"/>
              <a:gd name="T1" fmla="*/ 609600 h 1219200"/>
              <a:gd name="T2" fmla="*/ 990600 w 1981200"/>
              <a:gd name="T3" fmla="*/ 1219200 h 1219200"/>
              <a:gd name="T4" fmla="*/ 0 w 1981200"/>
              <a:gd name="T5" fmla="*/ 609600 h 1219200"/>
              <a:gd name="T6" fmla="*/ 990600 w 1981200"/>
              <a:gd name="T7" fmla="*/ 0 h 121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101602 h 1219200"/>
              <a:gd name="T14" fmla="*/ 1879597 w 1981200"/>
              <a:gd name="T15" fmla="*/ 1219200 h 121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1219200">
                <a:moveTo>
                  <a:pt x="0" y="0"/>
                </a:moveTo>
                <a:lnTo>
                  <a:pt x="1777996" y="0"/>
                </a:lnTo>
                <a:lnTo>
                  <a:pt x="1981200" y="203204"/>
                </a:lnTo>
                <a:lnTo>
                  <a:pt x="1981200" y="1219200"/>
                </a:lnTo>
                <a:lnTo>
                  <a:pt x="0" y="12192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5. Analyze the data Relations? Trends? According to plan? Targets met? Corrective Action?</a:t>
            </a:r>
          </a:p>
        </p:txBody>
      </p:sp>
      <p:sp>
        <p:nvSpPr>
          <p:cNvPr id="29" name="Snip Single Corner Rectangle 9"/>
          <p:cNvSpPr>
            <a:spLocks noChangeArrowheads="1"/>
          </p:cNvSpPr>
          <p:nvPr/>
        </p:nvSpPr>
        <p:spPr bwMode="auto">
          <a:xfrm>
            <a:off x="6705600" y="4162030"/>
            <a:ext cx="1981200" cy="685800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3. Gather the data who? How? When? Integrity of data?</a:t>
            </a:r>
          </a:p>
        </p:txBody>
      </p:sp>
      <p:sp>
        <p:nvSpPr>
          <p:cNvPr id="30" name="Snip Single Corner Rectangle 10"/>
          <p:cNvSpPr>
            <a:spLocks noChangeArrowheads="1"/>
          </p:cNvSpPr>
          <p:nvPr/>
        </p:nvSpPr>
        <p:spPr bwMode="auto">
          <a:xfrm>
            <a:off x="5105400" y="1495030"/>
            <a:ext cx="1981200" cy="685800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1. Define what you should measure</a:t>
            </a:r>
          </a:p>
        </p:txBody>
      </p:sp>
      <p:sp>
        <p:nvSpPr>
          <p:cNvPr id="31" name="Snip Single Corner Rectangle 13"/>
          <p:cNvSpPr>
            <a:spLocks noChangeArrowheads="1"/>
          </p:cNvSpPr>
          <p:nvPr/>
        </p:nvSpPr>
        <p:spPr bwMode="auto">
          <a:xfrm>
            <a:off x="4876800" y="5609830"/>
            <a:ext cx="1981200" cy="990600"/>
          </a:xfrm>
          <a:custGeom>
            <a:avLst/>
            <a:gdLst>
              <a:gd name="T0" fmla="*/ 1981200 w 1981200"/>
              <a:gd name="T1" fmla="*/ 1033403 h 685800"/>
              <a:gd name="T2" fmla="*/ 990600 w 1981200"/>
              <a:gd name="T3" fmla="*/ 2066808 h 685800"/>
              <a:gd name="T4" fmla="*/ 0 w 1981200"/>
              <a:gd name="T5" fmla="*/ 1033403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4. Process the data Frequency? Format? System? Accuracy?</a:t>
            </a:r>
          </a:p>
        </p:txBody>
      </p:sp>
      <p:sp>
        <p:nvSpPr>
          <p:cNvPr id="32" name="Snip Single Corner Rectangle 14"/>
          <p:cNvSpPr>
            <a:spLocks noChangeArrowheads="1"/>
          </p:cNvSpPr>
          <p:nvPr/>
        </p:nvSpPr>
        <p:spPr bwMode="auto">
          <a:xfrm>
            <a:off x="6705600" y="2790430"/>
            <a:ext cx="1981200" cy="685800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2. Define what you can measure</a:t>
            </a:r>
          </a:p>
        </p:txBody>
      </p:sp>
      <p:sp>
        <p:nvSpPr>
          <p:cNvPr id="33" name="Snip Single Corner Rectangle 15"/>
          <p:cNvSpPr>
            <a:spLocks noChangeArrowheads="1"/>
          </p:cNvSpPr>
          <p:nvPr/>
        </p:nvSpPr>
        <p:spPr bwMode="auto">
          <a:xfrm>
            <a:off x="381000" y="4314430"/>
            <a:ext cx="1981200" cy="1143000"/>
          </a:xfrm>
          <a:custGeom>
            <a:avLst/>
            <a:gdLst>
              <a:gd name="T0" fmla="*/ 1981200 w 1981200"/>
              <a:gd name="T1" fmla="*/ 1587500 h 685800"/>
              <a:gd name="T2" fmla="*/ 990600 w 1981200"/>
              <a:gd name="T3" fmla="*/ 3175000 h 685800"/>
              <a:gd name="T4" fmla="*/ 0 w 1981200"/>
              <a:gd name="T5" fmla="*/ 15875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6. Present and use the information, assessment summary, action plans, etc</a:t>
            </a:r>
          </a:p>
        </p:txBody>
      </p:sp>
      <p:sp>
        <p:nvSpPr>
          <p:cNvPr id="34" name="Up Arrow 16"/>
          <p:cNvSpPr>
            <a:spLocks noChangeArrowheads="1"/>
          </p:cNvSpPr>
          <p:nvPr/>
        </p:nvSpPr>
        <p:spPr bwMode="auto">
          <a:xfrm rot="10800000">
            <a:off x="7543800" y="3476230"/>
            <a:ext cx="304800" cy="685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35" name="Up Arrow 19"/>
          <p:cNvSpPr>
            <a:spLocks noChangeArrowheads="1"/>
          </p:cNvSpPr>
          <p:nvPr/>
        </p:nvSpPr>
        <p:spPr bwMode="auto">
          <a:xfrm rot="16200000">
            <a:off x="4457700" y="5876530"/>
            <a:ext cx="304800" cy="533400"/>
          </a:xfrm>
          <a:prstGeom prst="upArrow">
            <a:avLst>
              <a:gd name="adj1" fmla="val 50000"/>
              <a:gd name="adj2" fmla="val 49997"/>
            </a:avLst>
          </a:prstGeom>
          <a:solidFill>
            <a:schemeClr val="tx2">
              <a:lumMod val="75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GB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36" name="Bent-Up Arrow 20"/>
          <p:cNvSpPr>
            <a:spLocks noChangeArrowheads="1"/>
          </p:cNvSpPr>
          <p:nvPr/>
        </p:nvSpPr>
        <p:spPr bwMode="auto">
          <a:xfrm rot="5400000" flipH="1">
            <a:off x="1600200" y="1799830"/>
            <a:ext cx="1143000" cy="838200"/>
          </a:xfrm>
          <a:custGeom>
            <a:avLst/>
            <a:gdLst>
              <a:gd name="T0" fmla="*/ 933450 w 1143000"/>
              <a:gd name="T1" fmla="*/ 0 h 838200"/>
              <a:gd name="T2" fmla="*/ 723900 w 1143000"/>
              <a:gd name="T3" fmla="*/ 209550 h 838200"/>
              <a:gd name="T4" fmla="*/ 0 w 1143000"/>
              <a:gd name="T5" fmla="*/ 733425 h 838200"/>
              <a:gd name="T6" fmla="*/ 519113 w 1143000"/>
              <a:gd name="T7" fmla="*/ 838200 h 838200"/>
              <a:gd name="T8" fmla="*/ 1038225 w 1143000"/>
              <a:gd name="T9" fmla="*/ 523875 h 838200"/>
              <a:gd name="T10" fmla="*/ 1143000 w 1143000"/>
              <a:gd name="T11" fmla="*/ 209550 h 8382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143000"/>
              <a:gd name="T19" fmla="*/ 628650 h 838200"/>
              <a:gd name="T20" fmla="*/ 1038225 w 1143000"/>
              <a:gd name="T21" fmla="*/ 838200 h 838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3000" h="838200">
                <a:moveTo>
                  <a:pt x="0" y="628650"/>
                </a:moveTo>
                <a:lnTo>
                  <a:pt x="828675" y="628650"/>
                </a:lnTo>
                <a:lnTo>
                  <a:pt x="828675" y="209550"/>
                </a:lnTo>
                <a:lnTo>
                  <a:pt x="723900" y="209550"/>
                </a:lnTo>
                <a:lnTo>
                  <a:pt x="933450" y="0"/>
                </a:lnTo>
                <a:lnTo>
                  <a:pt x="1143000" y="209550"/>
                </a:lnTo>
                <a:lnTo>
                  <a:pt x="1038225" y="209550"/>
                </a:lnTo>
                <a:lnTo>
                  <a:pt x="1038225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GB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37" name="Bent-Up Arrow 21"/>
          <p:cNvSpPr>
            <a:spLocks noChangeArrowheads="1"/>
          </p:cNvSpPr>
          <p:nvPr/>
        </p:nvSpPr>
        <p:spPr bwMode="auto">
          <a:xfrm flipH="1">
            <a:off x="1676400" y="5457430"/>
            <a:ext cx="685800" cy="838200"/>
          </a:xfrm>
          <a:custGeom>
            <a:avLst/>
            <a:gdLst>
              <a:gd name="T0" fmla="*/ 530302 w 685800"/>
              <a:gd name="T1" fmla="*/ 0 h 1143000"/>
              <a:gd name="T2" fmla="*/ 374803 w 685800"/>
              <a:gd name="T3" fmla="*/ 67615 h 1143000"/>
              <a:gd name="T4" fmla="*/ 0 w 685800"/>
              <a:gd name="T5" fmla="*/ 416957 h 1143000"/>
              <a:gd name="T6" fmla="*/ 308013 w 685800"/>
              <a:gd name="T7" fmla="*/ 450765 h 1143000"/>
              <a:gd name="T8" fmla="*/ 616027 w 685800"/>
              <a:gd name="T9" fmla="*/ 259190 h 1143000"/>
              <a:gd name="T10" fmla="*/ 685800 w 685800"/>
              <a:gd name="T11" fmla="*/ 67615 h 11430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685800"/>
              <a:gd name="T19" fmla="*/ 971550 h 1143000"/>
              <a:gd name="T20" fmla="*/ 616027 w 685800"/>
              <a:gd name="T21" fmla="*/ 1143000 h 1143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800" h="1143000">
                <a:moveTo>
                  <a:pt x="0" y="971550"/>
                </a:moveTo>
                <a:lnTo>
                  <a:pt x="444577" y="971550"/>
                </a:lnTo>
                <a:lnTo>
                  <a:pt x="444577" y="171450"/>
                </a:lnTo>
                <a:lnTo>
                  <a:pt x="374803" y="171450"/>
                </a:lnTo>
                <a:lnTo>
                  <a:pt x="530302" y="0"/>
                </a:lnTo>
                <a:lnTo>
                  <a:pt x="685800" y="171450"/>
                </a:lnTo>
                <a:lnTo>
                  <a:pt x="616027" y="171450"/>
                </a:lnTo>
                <a:lnTo>
                  <a:pt x="616027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38" name="Snip Single Corner Rectangle 27"/>
          <p:cNvSpPr>
            <a:spLocks noChangeArrowheads="1"/>
          </p:cNvSpPr>
          <p:nvPr/>
        </p:nvSpPr>
        <p:spPr bwMode="auto">
          <a:xfrm>
            <a:off x="381000" y="2790430"/>
            <a:ext cx="1981200" cy="685800"/>
          </a:xfrm>
          <a:custGeom>
            <a:avLst/>
            <a:gdLst>
              <a:gd name="T0" fmla="*/ 1981200 w 1981200"/>
              <a:gd name="T1" fmla="*/ 342900 h 685800"/>
              <a:gd name="T2" fmla="*/ 990600 w 1981200"/>
              <a:gd name="T3" fmla="*/ 685800 h 685800"/>
              <a:gd name="T4" fmla="*/ 0 w 1981200"/>
              <a:gd name="T5" fmla="*/ 342900 h 685800"/>
              <a:gd name="T6" fmla="*/ 990600 w 1981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57151 h 685800"/>
              <a:gd name="T14" fmla="*/ 1924048 w 19812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685800">
                <a:moveTo>
                  <a:pt x="0" y="0"/>
                </a:moveTo>
                <a:lnTo>
                  <a:pt x="1866898" y="0"/>
                </a:lnTo>
                <a:lnTo>
                  <a:pt x="1981200" y="114302"/>
                </a:lnTo>
                <a:lnTo>
                  <a:pt x="19812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7. Implement corrective action</a:t>
            </a:r>
          </a:p>
        </p:txBody>
      </p:sp>
      <p:sp>
        <p:nvSpPr>
          <p:cNvPr id="39" name="Up Arrow 28"/>
          <p:cNvSpPr>
            <a:spLocks noChangeArrowheads="1"/>
          </p:cNvSpPr>
          <p:nvPr/>
        </p:nvSpPr>
        <p:spPr bwMode="auto">
          <a:xfrm>
            <a:off x="1676400" y="3476230"/>
            <a:ext cx="304800" cy="990600"/>
          </a:xfrm>
          <a:prstGeom prst="upArrow">
            <a:avLst>
              <a:gd name="adj1" fmla="val 50000"/>
              <a:gd name="adj2" fmla="val 49999"/>
            </a:avLst>
          </a:prstGeom>
          <a:solidFill>
            <a:schemeClr val="tx2">
              <a:lumMod val="75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0" name="Bent-Up Arrow 29"/>
          <p:cNvSpPr>
            <a:spLocks noChangeArrowheads="1"/>
          </p:cNvSpPr>
          <p:nvPr/>
        </p:nvSpPr>
        <p:spPr bwMode="auto">
          <a:xfrm rot="10800000" flipH="1">
            <a:off x="7086600" y="1723630"/>
            <a:ext cx="762000" cy="1066800"/>
          </a:xfrm>
          <a:custGeom>
            <a:avLst/>
            <a:gdLst>
              <a:gd name="T0" fmla="*/ 571500 w 762000"/>
              <a:gd name="T1" fmla="*/ 0 h 1066800"/>
              <a:gd name="T2" fmla="*/ 381000 w 762000"/>
              <a:gd name="T3" fmla="*/ 190500 h 1066800"/>
              <a:gd name="T4" fmla="*/ 0 w 762000"/>
              <a:gd name="T5" fmla="*/ 971550 h 1066800"/>
              <a:gd name="T6" fmla="*/ 333375 w 762000"/>
              <a:gd name="T7" fmla="*/ 1066800 h 1066800"/>
              <a:gd name="T8" fmla="*/ 666750 w 762000"/>
              <a:gd name="T9" fmla="*/ 628650 h 1066800"/>
              <a:gd name="T10" fmla="*/ 762000 w 762000"/>
              <a:gd name="T11" fmla="*/ 190500 h 10668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762000"/>
              <a:gd name="T19" fmla="*/ 876300 h 1066800"/>
              <a:gd name="T20" fmla="*/ 666750 w 762000"/>
              <a:gd name="T21" fmla="*/ 1066800 h 1066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2000" h="1066800">
                <a:moveTo>
                  <a:pt x="0" y="876300"/>
                </a:moveTo>
                <a:lnTo>
                  <a:pt x="476250" y="876300"/>
                </a:lnTo>
                <a:lnTo>
                  <a:pt x="476250" y="190500"/>
                </a:lnTo>
                <a:lnTo>
                  <a:pt x="381000" y="190500"/>
                </a:lnTo>
                <a:lnTo>
                  <a:pt x="571500" y="0"/>
                </a:lnTo>
                <a:lnTo>
                  <a:pt x="762000" y="190500"/>
                </a:lnTo>
                <a:lnTo>
                  <a:pt x="666750" y="190500"/>
                </a:lnTo>
                <a:lnTo>
                  <a:pt x="666750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GB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1" name="Bent-Up Arrow 30"/>
          <p:cNvSpPr>
            <a:spLocks noChangeArrowheads="1"/>
          </p:cNvSpPr>
          <p:nvPr/>
        </p:nvSpPr>
        <p:spPr bwMode="auto">
          <a:xfrm rot="16200000" flipH="1">
            <a:off x="6553200" y="5152630"/>
            <a:ext cx="1524000" cy="914400"/>
          </a:xfrm>
          <a:custGeom>
            <a:avLst/>
            <a:gdLst>
              <a:gd name="T0" fmla="*/ 1295400 w 1524000"/>
              <a:gd name="T1" fmla="*/ 0 h 914400"/>
              <a:gd name="T2" fmla="*/ 1066800 w 1524000"/>
              <a:gd name="T3" fmla="*/ 228600 h 914400"/>
              <a:gd name="T4" fmla="*/ 0 w 1524000"/>
              <a:gd name="T5" fmla="*/ 800100 h 914400"/>
              <a:gd name="T6" fmla="*/ 704850 w 1524000"/>
              <a:gd name="T7" fmla="*/ 914400 h 914400"/>
              <a:gd name="T8" fmla="*/ 1409700 w 1524000"/>
              <a:gd name="T9" fmla="*/ 571500 h 914400"/>
              <a:gd name="T10" fmla="*/ 1524000 w 1524000"/>
              <a:gd name="T11" fmla="*/ 228600 h 9144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524000"/>
              <a:gd name="T19" fmla="*/ 685800 h 914400"/>
              <a:gd name="T20" fmla="*/ 1409700 w 1524000"/>
              <a:gd name="T21" fmla="*/ 914400 h 914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4000" h="914400">
                <a:moveTo>
                  <a:pt x="0" y="685800"/>
                </a:moveTo>
                <a:lnTo>
                  <a:pt x="1181100" y="685800"/>
                </a:lnTo>
                <a:lnTo>
                  <a:pt x="1181100" y="228600"/>
                </a:lnTo>
                <a:lnTo>
                  <a:pt x="1066800" y="228600"/>
                </a:lnTo>
                <a:lnTo>
                  <a:pt x="1295400" y="0"/>
                </a:lnTo>
                <a:lnTo>
                  <a:pt x="1524000" y="228600"/>
                </a:lnTo>
                <a:lnTo>
                  <a:pt x="1409700" y="228600"/>
                </a:lnTo>
                <a:lnTo>
                  <a:pt x="140970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GB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2" name="Up Arrow 31"/>
          <p:cNvSpPr>
            <a:spLocks noChangeArrowheads="1"/>
          </p:cNvSpPr>
          <p:nvPr/>
        </p:nvSpPr>
        <p:spPr bwMode="auto">
          <a:xfrm rot="5400000">
            <a:off x="4686300" y="1533130"/>
            <a:ext cx="304800" cy="533400"/>
          </a:xfrm>
          <a:prstGeom prst="upArrow">
            <a:avLst>
              <a:gd name="adj1" fmla="val 50000"/>
              <a:gd name="adj2" fmla="val 49997"/>
            </a:avLst>
          </a:prstGeom>
          <a:solidFill>
            <a:schemeClr val="tx2">
              <a:lumMod val="75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GB">
              <a:solidFill>
                <a:srgbClr val="00427E"/>
              </a:solidFill>
              <a:latin typeface="Calibri" pitchFamily="34" charset="0"/>
            </a:endParaRPr>
          </a:p>
        </p:txBody>
      </p:sp>
      <p:sp>
        <p:nvSpPr>
          <p:cNvPr id="43" name="Quad Arrow 32"/>
          <p:cNvSpPr>
            <a:spLocks noChangeArrowheads="1"/>
          </p:cNvSpPr>
          <p:nvPr/>
        </p:nvSpPr>
        <p:spPr bwMode="auto">
          <a:xfrm>
            <a:off x="3886200" y="3323830"/>
            <a:ext cx="1600200" cy="1447800"/>
          </a:xfrm>
          <a:custGeom>
            <a:avLst/>
            <a:gdLst>
              <a:gd name="T0" fmla="*/ 800100 w 1600200"/>
              <a:gd name="T1" fmla="*/ 0 h 1447800"/>
              <a:gd name="T2" fmla="*/ 0 w 1600200"/>
              <a:gd name="T3" fmla="*/ 723900 h 1447800"/>
              <a:gd name="T4" fmla="*/ 800100 w 1600200"/>
              <a:gd name="T5" fmla="*/ 1447800 h 1447800"/>
              <a:gd name="T6" fmla="*/ 1600200 w 1600200"/>
              <a:gd name="T7" fmla="*/ 723900 h 14478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62878 w 1600200"/>
              <a:gd name="T13" fmla="*/ 561022 h 1447800"/>
              <a:gd name="T14" fmla="*/ 1437322 w 1600200"/>
              <a:gd name="T15" fmla="*/ 886778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0200" h="1447800">
                <a:moveTo>
                  <a:pt x="0" y="723900"/>
                </a:moveTo>
                <a:lnTo>
                  <a:pt x="325755" y="398145"/>
                </a:lnTo>
                <a:lnTo>
                  <a:pt x="325755" y="561022"/>
                </a:lnTo>
                <a:lnTo>
                  <a:pt x="637222" y="561022"/>
                </a:lnTo>
                <a:lnTo>
                  <a:pt x="637222" y="325755"/>
                </a:lnTo>
                <a:lnTo>
                  <a:pt x="474345" y="325755"/>
                </a:lnTo>
                <a:lnTo>
                  <a:pt x="800100" y="0"/>
                </a:lnTo>
                <a:lnTo>
                  <a:pt x="1125855" y="325755"/>
                </a:lnTo>
                <a:lnTo>
                  <a:pt x="962978" y="325755"/>
                </a:lnTo>
                <a:lnTo>
                  <a:pt x="962978" y="561022"/>
                </a:lnTo>
                <a:lnTo>
                  <a:pt x="1274445" y="561022"/>
                </a:lnTo>
                <a:lnTo>
                  <a:pt x="1274445" y="398145"/>
                </a:lnTo>
                <a:lnTo>
                  <a:pt x="1600200" y="723900"/>
                </a:lnTo>
                <a:lnTo>
                  <a:pt x="1274445" y="1049655"/>
                </a:lnTo>
                <a:lnTo>
                  <a:pt x="1274445" y="886778"/>
                </a:lnTo>
                <a:lnTo>
                  <a:pt x="962978" y="886778"/>
                </a:lnTo>
                <a:lnTo>
                  <a:pt x="962978" y="1122045"/>
                </a:lnTo>
                <a:lnTo>
                  <a:pt x="1125855" y="1122045"/>
                </a:lnTo>
                <a:lnTo>
                  <a:pt x="800100" y="1447800"/>
                </a:lnTo>
                <a:lnTo>
                  <a:pt x="474345" y="1122045"/>
                </a:lnTo>
                <a:lnTo>
                  <a:pt x="637222" y="1122045"/>
                </a:lnTo>
                <a:lnTo>
                  <a:pt x="637222" y="886778"/>
                </a:lnTo>
                <a:lnTo>
                  <a:pt x="325755" y="886778"/>
                </a:lnTo>
                <a:lnTo>
                  <a:pt x="325755" y="104965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algn="ctr">
            <a:solidFill>
              <a:srgbClr val="004B7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Goals</a:t>
            </a:r>
          </a:p>
        </p:txBody>
      </p:sp>
    </p:spTree>
    <p:extLst>
      <p:ext uri="{BB962C8B-B14F-4D97-AF65-F5344CB8AC3E}">
        <p14:creationId xmlns="" xmlns:p14="http://schemas.microsoft.com/office/powerpoint/2010/main" val="405953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5283" y="2057400"/>
            <a:ext cx="7408333" cy="3450696"/>
          </a:xfrm>
        </p:spPr>
        <p:txBody>
          <a:bodyPr/>
          <a:lstStyle/>
          <a:p>
            <a:r>
              <a:rPr lang="en-US" dirty="0" smtClean="0"/>
              <a:t>Pink Elephant (</a:t>
            </a:r>
            <a:r>
              <a:rPr lang="en-US" dirty="0" smtClean="0">
                <a:hlinkClick r:id="rId2"/>
              </a:rPr>
              <a:t>www.pinkelephant.com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Glenfis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www.glenfis.ch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ITIL Licensed Software </a:t>
            </a:r>
            <a:r>
              <a:rPr lang="en-US" b="1" dirty="0" err="1" smtClean="0"/>
              <a:t>Accessors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t="49663"/>
          <a:stretch/>
        </p:blipFill>
        <p:spPr>
          <a:xfrm>
            <a:off x="3505200" y="3188867"/>
            <a:ext cx="1968500" cy="3262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-1" b="48934"/>
          <a:stretch/>
        </p:blipFill>
        <p:spPr>
          <a:xfrm>
            <a:off x="5473700" y="3188866"/>
            <a:ext cx="1968500" cy="3262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b="50682"/>
          <a:stretch/>
        </p:blipFill>
        <p:spPr>
          <a:xfrm>
            <a:off x="1536700" y="3188866"/>
            <a:ext cx="1968500" cy="3262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22865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800" b="1" dirty="0">
                <a:solidFill>
                  <a:srgbClr val="0000FF"/>
                </a:solidFill>
              </a:rPr>
              <a:t>ITIL Foundation</a:t>
            </a:r>
          </a:p>
          <a:p>
            <a:pPr marL="0" indent="0" algn="r">
              <a:buNone/>
            </a:pPr>
            <a:r>
              <a:rPr lang="en-US" sz="2800" b="1" dirty="0">
                <a:solidFill>
                  <a:srgbClr val="0000FF"/>
                </a:solidFill>
              </a:rPr>
              <a:t>ITIL Intermediate Level   </a:t>
            </a:r>
          </a:p>
          <a:p>
            <a:pPr marL="0" indent="0" algn="r">
              <a:buNone/>
            </a:pPr>
            <a:r>
              <a:rPr lang="en-US" sz="2800" b="1" dirty="0">
                <a:solidFill>
                  <a:srgbClr val="0000FF"/>
                </a:solidFill>
              </a:rPr>
              <a:t>ITIL Managing Across the Lifecycle</a:t>
            </a:r>
          </a:p>
          <a:p>
            <a:pPr marL="0" indent="0" algn="r">
              <a:buNone/>
            </a:pPr>
            <a:r>
              <a:rPr lang="en-US" sz="2800" b="1" dirty="0">
                <a:solidFill>
                  <a:srgbClr val="0000FF"/>
                </a:solidFill>
              </a:rPr>
              <a:t>ITIL Expert Level</a:t>
            </a:r>
          </a:p>
          <a:p>
            <a:pPr marL="0" indent="0" algn="r">
              <a:buNone/>
            </a:pPr>
            <a:r>
              <a:rPr lang="en-US" sz="2800" b="1" dirty="0">
                <a:solidFill>
                  <a:srgbClr val="0000FF"/>
                </a:solidFill>
              </a:rPr>
              <a:t>ITIL Master Qualification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Kualifikasi</a:t>
            </a:r>
            <a:r>
              <a:rPr lang="en-US" dirty="0" smtClean="0"/>
              <a:t> ITIL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r="49180"/>
          <a:stretch/>
        </p:blipFill>
        <p:spPr>
          <a:xfrm>
            <a:off x="765990" y="3962400"/>
            <a:ext cx="2664583" cy="2487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8740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5756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www.isaca.org/Journal/Past-Issues/2012/Volume-4/Documents/jol12v4-10-Key-Rules.pdf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http://web.tuke.sk/fei-cit/sarnovsky/RIP/zadania/Tan.pdf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www.binus.ac.id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914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Thank You</a:t>
            </a:r>
            <a:endParaRPr lang="en-US" sz="9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901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1900" y="5181600"/>
            <a:ext cx="3972100" cy="18401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408333" cy="3886200"/>
          </a:xfrm>
        </p:spPr>
        <p:txBody>
          <a:bodyPr>
            <a:normAutofit fontScale="92500"/>
          </a:bodyPr>
          <a:lstStyle/>
          <a:p>
            <a:r>
              <a:rPr lang="en-US" dirty="0"/>
              <a:t>IT Infrastructure Library (ITIL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fi-FI" dirty="0" smtClean="0"/>
              <a:t>suatu kerangka kerja umum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i="1" dirty="0" smtClean="0"/>
              <a:t>Best Practice </a:t>
            </a:r>
            <a:r>
              <a:rPr lang="en-US" i="1" dirty="0" err="1" smtClean="0"/>
              <a:t>layana</a:t>
            </a:r>
            <a:r>
              <a:rPr lang="en-US" i="1" dirty="0" smtClean="0"/>
              <a:t> </a:t>
            </a:r>
            <a:r>
              <a:rPr lang="en-US" i="1" dirty="0" err="1" smtClean="0"/>
              <a:t>n</a:t>
            </a:r>
            <a:r>
              <a:rPr lang="en-US" dirty="0" err="1" smtClean="0"/>
              <a:t>manajemen</a:t>
            </a:r>
            <a:r>
              <a:rPr lang="en-US" dirty="0" smtClean="0"/>
              <a:t> TI.</a:t>
            </a:r>
          </a:p>
          <a:p>
            <a:r>
              <a:rPr lang="fi-FI" dirty="0" smtClean="0"/>
              <a:t>ITIL menyediakan kerangka kerja bagi </a:t>
            </a:r>
            <a:r>
              <a:rPr lang="nn-NO" dirty="0" smtClean="0"/>
              <a:t>tata kelola TI, serta </a:t>
            </a:r>
            <a:r>
              <a:rPr lang="nn-NO" i="1" dirty="0" smtClean="0"/>
              <a:t>wrapping layanan.</a:t>
            </a:r>
          </a:p>
          <a:p>
            <a:r>
              <a:rPr lang="fi-FI" dirty="0" smtClean="0"/>
              <a:t>ITIL memfokuskan diri pada pengukuran terus menerus dan perbaikan kualitas layanan TI yang </a:t>
            </a:r>
            <a:r>
              <a:rPr lang="sv-SE" dirty="0" smtClean="0"/>
              <a:t>disampaikan, baik dari perspektif bisnis dan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kesukses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Infrastructure Library</a:t>
            </a:r>
          </a:p>
        </p:txBody>
      </p:sp>
    </p:spTree>
    <p:extLst>
      <p:ext uri="{BB962C8B-B14F-4D97-AF65-F5344CB8AC3E}">
        <p14:creationId xmlns="" xmlns:p14="http://schemas.microsoft.com/office/powerpoint/2010/main" val="832705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45069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Konsep</a:t>
            </a:r>
            <a:r>
              <a:rPr lang="en-US" sz="2400" dirty="0" smtClean="0"/>
              <a:t> ITIL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1980-an  </a:t>
            </a:r>
            <a:r>
              <a:rPr lang="en-US" sz="2400" dirty="0" err="1" smtClean="0"/>
              <a:t>ditulis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Inggris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 </a:t>
            </a:r>
            <a:r>
              <a:rPr lang="en-US" sz="2400" dirty="0" err="1" smtClean="0"/>
              <a:t>kabinetnya</a:t>
            </a:r>
            <a:endParaRPr lang="en-US" sz="2400" dirty="0" smtClean="0"/>
          </a:p>
          <a:p>
            <a:r>
              <a:rPr lang="en-US" sz="2400" dirty="0" smtClean="0"/>
              <a:t>2001: Version 2 (2 modules)</a:t>
            </a:r>
          </a:p>
          <a:p>
            <a:r>
              <a:rPr lang="en-US" sz="2400" dirty="0" smtClean="0"/>
              <a:t>2007: Version 3 (5 modules)</a:t>
            </a:r>
          </a:p>
          <a:p>
            <a:r>
              <a:rPr lang="en-US" sz="2400" dirty="0" smtClean="0"/>
              <a:t>2011: Version 3.1 (minor revisions)</a:t>
            </a:r>
          </a:p>
          <a:p>
            <a:r>
              <a:rPr lang="en-US" sz="2400" dirty="0" smtClean="0"/>
              <a:t>Similar Framework: Microsoft </a:t>
            </a:r>
            <a:r>
              <a:rPr lang="en-US" sz="2400" dirty="0"/>
              <a:t>Operations </a:t>
            </a:r>
            <a:r>
              <a:rPr lang="en-US" sz="2400" dirty="0" smtClean="0"/>
              <a:t>Framework (MOF)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Infrastructure Library</a:t>
            </a:r>
          </a:p>
        </p:txBody>
      </p:sp>
    </p:spTree>
    <p:extLst>
      <p:ext uri="{BB962C8B-B14F-4D97-AF65-F5344CB8AC3E}">
        <p14:creationId xmlns="" xmlns:p14="http://schemas.microsoft.com/office/powerpoint/2010/main" val="1510120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533400"/>
            <a:ext cx="5765800" cy="576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5331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kepuasanpengguna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IT</a:t>
            </a:r>
          </a:p>
          <a:p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yang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 smtClean="0"/>
          </a:p>
          <a:p>
            <a:r>
              <a:rPr lang="en-US" dirty="0" err="1" smtClean="0"/>
              <a:t>Penghematan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i="1" dirty="0" smtClean="0"/>
              <a:t>rework, </a:t>
            </a:r>
            <a:r>
              <a:rPr lang="en-US" i="1" dirty="0" err="1" smtClean="0"/>
              <a:t>kehilangan</a:t>
            </a:r>
            <a:r>
              <a:rPr lang="en-US" i="1" dirty="0" smtClean="0"/>
              <a:t> </a:t>
            </a:r>
            <a:r>
              <a:rPr lang="en-US" i="1" dirty="0" err="1" smtClean="0"/>
              <a:t>waktu</a:t>
            </a:r>
            <a:r>
              <a:rPr lang="en-US" i="1" dirty="0" smtClean="0"/>
              <a:t>, </a:t>
            </a:r>
            <a:r>
              <a:rPr lang="en-US" i="1" dirty="0" err="1" smtClean="0"/>
              <a:t>pengelolaan</a:t>
            </a:r>
            <a:r>
              <a:rPr lang="en-US" i="1" dirty="0" smtClean="0"/>
              <a:t> </a:t>
            </a:r>
            <a:r>
              <a:rPr lang="en-US" i="1" dirty="0" err="1" smtClean="0"/>
              <a:t>sumber</a:t>
            </a:r>
            <a:r>
              <a:rPr lang="en-US" i="1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Perbaikan</a:t>
            </a:r>
            <a:r>
              <a:rPr lang="en-US" dirty="0" smtClean="0"/>
              <a:t> time to market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sv-SE" dirty="0" smtClean="0"/>
              <a:t>Pengambilan keputusan yang lebih baik</a:t>
            </a:r>
          </a:p>
          <a:p>
            <a:r>
              <a:rPr lang="en-US" dirty="0" err="1" smtClean="0"/>
              <a:t>Minimasi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ITIL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ITIL is widely adopted at the average of 57% across the population.</a:t>
            </a:r>
          </a:p>
          <a:p>
            <a:r>
              <a:rPr lang="en-US" dirty="0" smtClean="0"/>
              <a:t>Top finding benefits are customer satisfaction, cost control and faster response and resolution.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engenai</a:t>
            </a:r>
            <a:r>
              <a:rPr lang="en-US" dirty="0" smtClean="0"/>
              <a:t> ITIL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0491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284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Growth of ITIL V3 Foundation Training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018" y="2590800"/>
            <a:ext cx="8267700" cy="3695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439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</TotalTime>
  <Words>980</Words>
  <Application>Microsoft Office PowerPoint</Application>
  <PresentationFormat>On-screen Show (4:3)</PresentationFormat>
  <Paragraphs>273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Waveform</vt:lpstr>
      <vt:lpstr>IT Service Management (ITIL Framework)</vt:lpstr>
      <vt:lpstr>Outline</vt:lpstr>
      <vt:lpstr>IT Service Management</vt:lpstr>
      <vt:lpstr>IT Infrastructure Library</vt:lpstr>
      <vt:lpstr>IT Infrastructure Library</vt:lpstr>
      <vt:lpstr>Slide 6</vt:lpstr>
      <vt:lpstr>Manfaat ITIL</vt:lpstr>
      <vt:lpstr>Fakta Mengenai ITIL</vt:lpstr>
      <vt:lpstr>Growth of ITIL V3 Foundation Training</vt:lpstr>
      <vt:lpstr>Slide 10</vt:lpstr>
      <vt:lpstr>Apa itu Service?</vt:lpstr>
      <vt:lpstr>Apa itu Value?</vt:lpstr>
      <vt:lpstr>Other Frameworks</vt:lpstr>
      <vt:lpstr>4 Ps in Service Management</vt:lpstr>
      <vt:lpstr>Service Strategy</vt:lpstr>
      <vt:lpstr>Service Strategy</vt:lpstr>
      <vt:lpstr>Service Strategy (cont)</vt:lpstr>
      <vt:lpstr>Service Design</vt:lpstr>
      <vt:lpstr>Service Design</vt:lpstr>
      <vt:lpstr>Service Design (cont)</vt:lpstr>
      <vt:lpstr>Service Design (cont)</vt:lpstr>
      <vt:lpstr>Service Transition</vt:lpstr>
      <vt:lpstr>Service Transition</vt:lpstr>
      <vt:lpstr>Service Transition (cont)</vt:lpstr>
      <vt:lpstr>Service Transition (cont)</vt:lpstr>
      <vt:lpstr>Service Operations</vt:lpstr>
      <vt:lpstr>Service Operations</vt:lpstr>
      <vt:lpstr>Service Operations (cont)</vt:lpstr>
      <vt:lpstr>Service Operations (cont)</vt:lpstr>
      <vt:lpstr>Continual Service Improvements</vt:lpstr>
      <vt:lpstr>7 Steps dari Proses Improvements</vt:lpstr>
      <vt:lpstr>ITIL Licensed Software Accessors</vt:lpstr>
      <vt:lpstr>Kualifikasi ITIL</vt:lpstr>
      <vt:lpstr>Slide 34</vt:lpstr>
      <vt:lpstr>Referensi</vt:lpstr>
      <vt:lpstr>Thank You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Service Management (ITIL Framework)</dc:title>
  <dc:creator>Black</dc:creator>
  <cp:lastModifiedBy>asus</cp:lastModifiedBy>
  <cp:revision>39</cp:revision>
  <dcterms:created xsi:type="dcterms:W3CDTF">2014-03-31T11:39:56Z</dcterms:created>
  <dcterms:modified xsi:type="dcterms:W3CDTF">2014-04-06T16:52:17Z</dcterms:modified>
</cp:coreProperties>
</file>